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5296f2aff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5296f2aff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5296f2aff5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5296f2aff5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296f2aff5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5296f2aff5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5296f2aff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5296f2aff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5296f2aff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5296f2aff5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52a67150c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52a67150c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52a67150c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52a67150c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52a67150c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52a67150c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52a67150c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52a67150c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52a67150c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52a67150c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5296f2aff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5296f2aff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5296f2aff5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5296f2aff5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5296f2aff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5296f2aff5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5296f2aff5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5296f2aff5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5296f2aff5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5296f2aff5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5296f2aff5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5296f2aff5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5296f2aff5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5296f2aff5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5296f2aff5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5296f2aff5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5296f2aff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5296f2aff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5296f2aff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5296f2aff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5296f2aff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5296f2aff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5296f2aff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5296f2aff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5296f2aff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5296f2aff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5296f2aff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5296f2aff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5296f2aff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5296f2aff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8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-151098" y="276675"/>
            <a:ext cx="612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5500" b="1" i="1">
                <a:latin typeface="Times New Roman"/>
                <a:ea typeface="Times New Roman"/>
                <a:cs typeface="Times New Roman"/>
                <a:sym typeface="Times New Roman"/>
              </a:rPr>
              <a:t>Projekt Erasmus+</a:t>
            </a:r>
            <a:endParaRPr sz="550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88500" y="2329275"/>
            <a:ext cx="5448600" cy="23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“Zdobywamy kompetencje hotelarskie na poziomie europejskim”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t="14659" b="-14660"/>
          <a:stretch/>
        </p:blipFill>
        <p:spPr>
          <a:xfrm>
            <a:off x="5731775" y="-1"/>
            <a:ext cx="3412224" cy="6066227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311700" y="143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120" b="1" i="1">
                <a:latin typeface="Times New Roman"/>
                <a:ea typeface="Times New Roman"/>
                <a:cs typeface="Times New Roman"/>
                <a:sym typeface="Times New Roman"/>
              </a:rPr>
              <a:t>Dział służby pięter</a:t>
            </a:r>
            <a:endParaRPr sz="312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1"/>
          </p:nvPr>
        </p:nvSpPr>
        <p:spPr>
          <a:xfrm>
            <a:off x="311700" y="904475"/>
            <a:ext cx="7450225" cy="37981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Przez pierwsze dwa tygodnie praktyk pracowałyśmy w dziale służby pięter.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poznałyśmy zakres czynności wykonywany w tym dziale oraz sprzęt potrzebny do pracy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przygotowywałyśmy jednostkę mieszkalną (zajętą/zwolnioną przez gościa) m.in. wietrzenie j.m, wymiana pościeli i ręczników, ścielenie łóżka, ścieranie kurzy, uzupełnienie minibaru, odkurzanie, 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kontrolowałyśmy stan jednostki mieszkalnej przed przyjazdem gościa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-PL" dirty="0"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orządkowanie części ogólnodostępn</a:t>
            </a:r>
            <a:r>
              <a:rPr lang="pl-PL" dirty="0" err="1">
                <a:latin typeface="Times New Roman"/>
                <a:ea typeface="Times New Roman"/>
                <a:cs typeface="Times New Roman"/>
                <a:sym typeface="Times New Roman"/>
              </a:rPr>
              <a:t>ych</a:t>
            </a: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 w hotelu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współpracowałyśmy z personelem </a:t>
            </a:r>
            <a:r>
              <a:rPr lang="pl-PL" dirty="0">
                <a:latin typeface="Times New Roman"/>
                <a:ea typeface="Times New Roman"/>
                <a:cs typeface="Times New Roman"/>
                <a:sym typeface="Times New Roman"/>
              </a:rPr>
              <a:t>i posługiwałyśmy się językami obcymi</a:t>
            </a:r>
          </a:p>
          <a:p>
            <a:pPr marL="114300" indent="0">
              <a:buNone/>
            </a:pPr>
            <a:r>
              <a:rPr lang="pl-PL" dirty="0">
                <a:latin typeface="Times New Roman"/>
                <a:ea typeface="Times New Roman"/>
                <a:cs typeface="Times New Roman"/>
                <a:sym typeface="Times New Roman"/>
              </a:rPr>
              <a:t>Wszystkie działania przy realizacji usług oraz kontakt z personelem odbywały się w językach obcych.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 l="-30526" t="-21365" r="33401" b="6250"/>
          <a:stretch/>
        </p:blipFill>
        <p:spPr>
          <a:xfrm>
            <a:off x="-1499775" y="-789812"/>
            <a:ext cx="4801500" cy="434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7950" y="-12"/>
            <a:ext cx="4066050" cy="310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5225" y="2257350"/>
            <a:ext cx="3859400" cy="294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title"/>
          </p:nvPr>
        </p:nvSpPr>
        <p:spPr>
          <a:xfrm>
            <a:off x="311700" y="284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220" b="1" i="1">
                <a:latin typeface="Times New Roman"/>
                <a:ea typeface="Times New Roman"/>
                <a:cs typeface="Times New Roman"/>
                <a:sym typeface="Times New Roman"/>
              </a:rPr>
              <a:t>Obsługa konsumenta</a:t>
            </a:r>
            <a:endParaRPr sz="322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24"/>
          <p:cNvSpPr txBox="1">
            <a:spLocks noGrp="1"/>
          </p:cNvSpPr>
          <p:nvPr>
            <p:ph type="body" idx="1"/>
          </p:nvPr>
        </p:nvSpPr>
        <p:spPr>
          <a:xfrm>
            <a:off x="311700" y="937322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Przez następne dwa tygodnie pracowałyśmy w restauracji, do naszych obowiązków należały następujące czynności: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przygotowywanie sali na przyjęcie gości (wycieranie stolików, odpowiednie ułożenie serwetek, sztućców i zastawy szklanej)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przyjmowanie zamówień od gości i ich realizacja (w tym przyrządzanie różnego rodzaju kaw)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utrzymywanie czystości w sali (bieżące sprzątanie stolików, odkurzanie podłóg)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uzupełnianie i sprzątanie bufetu śniadaniowego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przygotowanie i dostarczenie room service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polerowanie naczyń i sztućców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utrzymywanie porządku na tarasie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współpraca z personelem </a:t>
            </a:r>
            <a:r>
              <a:rPr lang="pl-PL" dirty="0">
                <a:latin typeface="Times New Roman"/>
                <a:ea typeface="Times New Roman"/>
                <a:cs typeface="Times New Roman"/>
                <a:sym typeface="Times New Roman"/>
              </a:rPr>
              <a:t>i posługiwanie się językami obcymi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5"/>
          <p:cNvPicPr preferRelativeResize="0"/>
          <p:nvPr/>
        </p:nvPicPr>
        <p:blipFill rotWithShape="1">
          <a:blip r:embed="rId3">
            <a:alphaModFix/>
          </a:blip>
          <a:srcRect l="-1062" t="17512" r="16057"/>
          <a:stretch/>
        </p:blipFill>
        <p:spPr>
          <a:xfrm>
            <a:off x="6296900" y="713100"/>
            <a:ext cx="2788001" cy="37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5"/>
          <p:cNvPicPr preferRelativeResize="0"/>
          <p:nvPr/>
        </p:nvPicPr>
        <p:blipFill rotWithShape="1">
          <a:blip r:embed="rId4">
            <a:alphaModFix/>
          </a:blip>
          <a:srcRect l="16193" t="18233" r="8905"/>
          <a:stretch/>
        </p:blipFill>
        <p:spPr>
          <a:xfrm>
            <a:off x="2982875" y="0"/>
            <a:ext cx="3220724" cy="263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5"/>
          <p:cNvPicPr preferRelativeResize="0"/>
          <p:nvPr/>
        </p:nvPicPr>
        <p:blipFill rotWithShape="1">
          <a:blip r:embed="rId5">
            <a:alphaModFix/>
          </a:blip>
          <a:srcRect l="14839" t="7285" r="7060" b="11670"/>
          <a:stretch/>
        </p:blipFill>
        <p:spPr>
          <a:xfrm>
            <a:off x="2982875" y="2636950"/>
            <a:ext cx="3220725" cy="250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349" y="713088"/>
            <a:ext cx="2788001" cy="3717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>
            <a:spLocks noGrp="1"/>
          </p:cNvSpPr>
          <p:nvPr>
            <p:ph type="title"/>
          </p:nvPr>
        </p:nvSpPr>
        <p:spPr>
          <a:xfrm>
            <a:off x="236200" y="86400"/>
            <a:ext cx="5418000" cy="9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600" b="1" i="1">
                <a:latin typeface="Times New Roman"/>
                <a:ea typeface="Times New Roman"/>
                <a:cs typeface="Times New Roman"/>
                <a:sym typeface="Times New Roman"/>
              </a:rPr>
              <a:t>Hotel Golden Tulip Montpellier Centre Saint Roch ****</a:t>
            </a:r>
            <a:endParaRPr sz="260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" name="Google Shape;158;p26"/>
          <p:cNvSpPr txBox="1">
            <a:spLocks noGrp="1"/>
          </p:cNvSpPr>
          <p:nvPr>
            <p:ph type="body" idx="1"/>
          </p:nvPr>
        </p:nvSpPr>
        <p:spPr>
          <a:xfrm>
            <a:off x="358875" y="1284600"/>
            <a:ext cx="4512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dirty="0">
                <a:latin typeface="Times New Roman"/>
                <a:ea typeface="Times New Roman"/>
                <a:cs typeface="Times New Roman"/>
                <a:sym typeface="Times New Roman"/>
              </a:rPr>
              <a:t>Hotel Golden Tulip Montpellier Centre Saint Roch położony jest w samym centrum Montpellier. Oferuje klimatyzowane pokoje, centrum fitness, bezpłatne WiFi oraz taras. Oferta obiektu obejmuje obsługę pokoju oraz restaurację. Na terenie obiektu znajduje się prywatny parking.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600" dirty="0">
                <a:latin typeface="Times New Roman"/>
                <a:ea typeface="Times New Roman"/>
                <a:cs typeface="Times New Roman"/>
                <a:sym typeface="Times New Roman"/>
              </a:rPr>
              <a:t>Uczniowie: Agata Remiś, Paweł Kamela Vel Kamolski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419" y="0"/>
            <a:ext cx="385758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>
            <a:spLocks noGrp="1"/>
          </p:cNvSpPr>
          <p:nvPr>
            <p:ph type="title"/>
          </p:nvPr>
        </p:nvSpPr>
        <p:spPr>
          <a:xfrm>
            <a:off x="311700" y="209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820" b="1" i="1">
                <a:latin typeface="Times New Roman"/>
                <a:ea typeface="Times New Roman"/>
                <a:cs typeface="Times New Roman"/>
                <a:sym typeface="Times New Roman"/>
              </a:rPr>
              <a:t>Restauracja i bar</a:t>
            </a:r>
            <a:endParaRPr sz="382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" name="Google Shape;16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 dirty="0">
                <a:latin typeface="Times New Roman"/>
                <a:ea typeface="Times New Roman"/>
                <a:cs typeface="Times New Roman"/>
                <a:sym typeface="Times New Roman"/>
              </a:rPr>
              <a:t>Pierwszym działem w którym pracowaliśmy była restauracja i bar, naszym zakresem obowiązku było: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SzPts val="1700"/>
              <a:buFont typeface="Times New Roman"/>
              <a:buChar char="●"/>
            </a:pPr>
            <a:r>
              <a:rPr lang="pl" sz="1700" dirty="0">
                <a:latin typeface="Times New Roman"/>
                <a:ea typeface="Times New Roman"/>
                <a:cs typeface="Times New Roman"/>
                <a:sym typeface="Times New Roman"/>
              </a:rPr>
              <a:t>bieżąca obsługa gości podczas śniadania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●"/>
            </a:pPr>
            <a:r>
              <a:rPr lang="pl" sz="1700" dirty="0">
                <a:latin typeface="Times New Roman"/>
                <a:ea typeface="Times New Roman"/>
                <a:cs typeface="Times New Roman"/>
                <a:sym typeface="Times New Roman"/>
              </a:rPr>
              <a:t>parzenie kawy z ekspresu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●"/>
            </a:pPr>
            <a:r>
              <a:rPr lang="pl" sz="1700" dirty="0">
                <a:latin typeface="Times New Roman"/>
                <a:ea typeface="Times New Roman"/>
                <a:cs typeface="Times New Roman"/>
                <a:sym typeface="Times New Roman"/>
              </a:rPr>
              <a:t>utrzymywanie porządku w sali konsumenckiej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●"/>
            </a:pPr>
            <a:r>
              <a:rPr lang="pl" sz="1700" dirty="0">
                <a:latin typeface="Times New Roman"/>
                <a:ea typeface="Times New Roman"/>
                <a:cs typeface="Times New Roman"/>
                <a:sym typeface="Times New Roman"/>
              </a:rPr>
              <a:t>przyjmowanie zamówień gości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●"/>
            </a:pPr>
            <a:r>
              <a:rPr lang="pl" sz="1700" dirty="0">
                <a:latin typeface="Times New Roman"/>
                <a:ea typeface="Times New Roman"/>
                <a:cs typeface="Times New Roman"/>
                <a:sym typeface="Times New Roman"/>
              </a:rPr>
              <a:t>przygotowanie i dostarczenie usługi room service 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●"/>
            </a:pPr>
            <a:r>
              <a:rPr lang="pl" sz="1700" dirty="0">
                <a:latin typeface="Times New Roman"/>
                <a:ea typeface="Times New Roman"/>
                <a:cs typeface="Times New Roman"/>
                <a:sym typeface="Times New Roman"/>
              </a:rPr>
              <a:t>utrzymywanie porządku na tarasie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●"/>
            </a:pPr>
            <a:r>
              <a:rPr lang="pl" sz="1700" dirty="0">
                <a:latin typeface="Times New Roman"/>
                <a:ea typeface="Times New Roman"/>
                <a:cs typeface="Times New Roman"/>
                <a:sym typeface="Times New Roman"/>
              </a:rPr>
              <a:t>pomoc w przygotowaniu napojów/drinków</a:t>
            </a:r>
          </a:p>
          <a:p>
            <a:pPr marL="120650" indent="0">
              <a:buSzPts val="1700"/>
              <a:buNone/>
            </a:pPr>
            <a:r>
              <a:rPr lang="pl-PL" sz="1600" dirty="0">
                <a:latin typeface="Times New Roman"/>
                <a:ea typeface="Times New Roman"/>
                <a:cs typeface="Times New Roman"/>
                <a:sym typeface="Times New Roman"/>
              </a:rPr>
              <a:t>Wszystkie działania przy realizacji usług oraz kontakt z personelem odbywały się w językach obcych.</a:t>
            </a:r>
          </a:p>
          <a:p>
            <a:pPr marL="120650" lvl="0" indent="0" algn="l" rtl="0">
              <a:spcBef>
                <a:spcPts val="0"/>
              </a:spcBef>
              <a:spcAft>
                <a:spcPts val="0"/>
              </a:spcAft>
              <a:buSzPts val="1700"/>
              <a:buNone/>
            </a:pP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 </a:t>
            </a:r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   </a:t>
            </a:r>
            <a:endParaRPr/>
          </a:p>
        </p:txBody>
      </p:sp>
      <p:pic>
        <p:nvPicPr>
          <p:cNvPr id="172" name="Google Shape;17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-12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7625" y="2685200"/>
            <a:ext cx="2017901" cy="245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8775" y="0"/>
            <a:ext cx="1875226" cy="268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7425" y="2685200"/>
            <a:ext cx="3268476" cy="2451351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6" name="Google Shape;17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7625" y="0"/>
            <a:ext cx="3411148" cy="2685201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311700" y="143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720" b="1" i="1">
                <a:latin typeface="Times New Roman"/>
                <a:ea typeface="Times New Roman"/>
                <a:cs typeface="Times New Roman"/>
                <a:sym typeface="Times New Roman"/>
              </a:rPr>
              <a:t>Służba pięter</a:t>
            </a:r>
            <a:endParaRPr sz="372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311700" y="9448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Następnym działem w którym mieliśmy możliwość pracować była służba pięter, do naszych obowiązków należało: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przygotowanie jednostki mieszkalnej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wymiana pościeli i ręczników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kontrola jednostki mieszkalnej przed przyjazdem gościa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francuska metoda ścielenia łóżka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uzupełnianie minibaru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bieżący raport o czystości pokoi </a:t>
            </a:r>
          </a:p>
          <a:p>
            <a:pPr marL="114300" indent="0">
              <a:buNone/>
            </a:pPr>
            <a:r>
              <a:rPr lang="pl-PL" dirty="0">
                <a:latin typeface="Times New Roman"/>
                <a:ea typeface="Times New Roman"/>
                <a:cs typeface="Times New Roman"/>
                <a:sym typeface="Times New Roman"/>
              </a:rPr>
              <a:t>Wszystkie działania przy realizacji usług oraz kontakt z personelem odbywały się w językach obcych.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</a:t>
            </a:r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  </a:t>
            </a:r>
            <a:endParaRPr/>
          </a:p>
        </p:txBody>
      </p:sp>
      <p:pic>
        <p:nvPicPr>
          <p:cNvPr id="189" name="Google Shape;1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725" y="0"/>
            <a:ext cx="4707275" cy="353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94500"/>
            <a:ext cx="3247600" cy="20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7175" y="3094500"/>
            <a:ext cx="3084700" cy="20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4436725" cy="3327551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3" name="Google Shape;193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47600" y="3094500"/>
            <a:ext cx="2859575" cy="20490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>
            <a:spLocks noGrp="1"/>
          </p:cNvSpPr>
          <p:nvPr>
            <p:ph type="title"/>
          </p:nvPr>
        </p:nvSpPr>
        <p:spPr>
          <a:xfrm>
            <a:off x="311700" y="275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4020" b="1" i="1">
                <a:latin typeface="Times New Roman"/>
                <a:ea typeface="Times New Roman"/>
                <a:cs typeface="Times New Roman"/>
                <a:sym typeface="Times New Roman"/>
              </a:rPr>
              <a:t>Recepcja </a:t>
            </a:r>
            <a:endParaRPr sz="402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9" name="Google Shape;199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W recepcji hotelowej wykonywaliśmy </a:t>
            </a:r>
            <a:r>
              <a:rPr lang="pl-PL" dirty="0">
                <a:latin typeface="Times New Roman"/>
                <a:ea typeface="Times New Roman"/>
                <a:cs typeface="Times New Roman"/>
                <a:sym typeface="Times New Roman"/>
              </a:rPr>
              <a:t>następujące czynności</a:t>
            </a: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-PL" dirty="0">
                <a:latin typeface="Times New Roman"/>
                <a:ea typeface="Times New Roman"/>
                <a:cs typeface="Times New Roman"/>
                <a:sym typeface="Times New Roman"/>
              </a:rPr>
              <a:t>realizacja procedury</a:t>
            </a: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 check-in/ check-out gości indywidualnych i grupowych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imbusowanie kart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witanie i żegnanie gości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przenoszenie bagażu gości do bagażowni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-PL" dirty="0">
                <a:latin typeface="Times New Roman"/>
                <a:ea typeface="Times New Roman"/>
                <a:cs typeface="Times New Roman"/>
                <a:sym typeface="Times New Roman"/>
              </a:rPr>
              <a:t>u</a:t>
            </a: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dzielanie informacji dotyczących usług w hotel</a:t>
            </a:r>
            <a:r>
              <a:rPr lang="pl-PL" dirty="0">
                <a:latin typeface="Times New Roman"/>
                <a:ea typeface="Times New Roman"/>
                <a:cs typeface="Times New Roman"/>
                <a:sym typeface="Times New Roman"/>
              </a:rPr>
              <a:t>u</a:t>
            </a: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 oraz </a:t>
            </a:r>
            <a:r>
              <a:rPr lang="pl-PL" dirty="0">
                <a:latin typeface="Times New Roman"/>
                <a:ea typeface="Times New Roman"/>
                <a:cs typeface="Times New Roman"/>
                <a:sym typeface="Times New Roman"/>
              </a:rPr>
              <a:t>na temat miasta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-PL" dirty="0">
                <a:latin typeface="Times New Roman"/>
                <a:ea typeface="Times New Roman"/>
                <a:cs typeface="Times New Roman"/>
                <a:sym typeface="Times New Roman"/>
              </a:rPr>
              <a:t>wykonywanie bieżących zadań związanych z obsługą gości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 dirty="0">
                <a:latin typeface="Times New Roman"/>
                <a:ea typeface="Times New Roman"/>
                <a:cs typeface="Times New Roman"/>
                <a:sym typeface="Times New Roman"/>
              </a:rPr>
              <a:t>Wszystkie działania przy realizacji usług oraz kontakt z personelem odbywały się w językach obcych.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171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420" b="1" i="1" dirty="0">
                <a:latin typeface="Times New Roman"/>
                <a:ea typeface="Times New Roman"/>
                <a:cs typeface="Times New Roman"/>
                <a:sym typeface="Times New Roman"/>
              </a:rPr>
              <a:t>  Erasmus+ 2023</a:t>
            </a:r>
            <a:endParaRPr sz="3420" b="1"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83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 dirty="0">
                <a:latin typeface="Times New Roman"/>
                <a:ea typeface="Times New Roman"/>
                <a:cs typeface="Times New Roman"/>
                <a:sym typeface="Times New Roman"/>
              </a:rPr>
              <a:t>Tytuł projektu:</a:t>
            </a: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 “Zdobywamy kompetencje hotelarskie na poziomie europejskim”, I tura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b="1" dirty="0">
                <a:latin typeface="Times New Roman"/>
                <a:ea typeface="Times New Roman"/>
                <a:cs typeface="Times New Roman"/>
                <a:sym typeface="Times New Roman"/>
              </a:rPr>
              <a:t>Miejsce stażu: </a:t>
            </a: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Francja, Montpellier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pl" b="1" dirty="0">
                <a:latin typeface="Times New Roman"/>
                <a:ea typeface="Times New Roman"/>
                <a:cs typeface="Times New Roman"/>
                <a:sym typeface="Times New Roman"/>
              </a:rPr>
              <a:t>Termin stażu:</a:t>
            </a:r>
            <a:r>
              <a:rPr lang="pl-PL" sz="1600" dirty="0"/>
              <a:t>15.05- 09.06.2023 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b="1" dirty="0">
                <a:latin typeface="Times New Roman"/>
                <a:ea typeface="Times New Roman"/>
                <a:cs typeface="Times New Roman"/>
                <a:sym typeface="Times New Roman"/>
              </a:rPr>
              <a:t>Kierunek: </a:t>
            </a: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technik hotelarstwa, technik organizacji turystyki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>
            <a:spLocks noGrp="1"/>
          </p:cNvSpPr>
          <p:nvPr>
            <p:ph type="title"/>
          </p:nvPr>
        </p:nvSpPr>
        <p:spPr>
          <a:xfrm>
            <a:off x="311700" y="143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4020" b="1" i="1" dirty="0">
                <a:latin typeface="Times New Roman"/>
                <a:ea typeface="Times New Roman"/>
                <a:cs typeface="Times New Roman"/>
                <a:sym typeface="Times New Roman"/>
              </a:rPr>
              <a:t>Program kulturowo-turystyczny </a:t>
            </a:r>
            <a:endParaRPr sz="4020" b="1"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32"/>
          <p:cNvSpPr txBox="1">
            <a:spLocks noGrp="1"/>
          </p:cNvSpPr>
          <p:nvPr>
            <p:ph type="body" idx="1"/>
          </p:nvPr>
        </p:nvSpPr>
        <p:spPr>
          <a:xfrm>
            <a:off x="117360" y="715700"/>
            <a:ext cx="5006700" cy="3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dirty="0">
                <a:latin typeface="Times New Roman"/>
                <a:ea typeface="Times New Roman"/>
                <a:cs typeface="Times New Roman"/>
                <a:sym typeface="Times New Roman"/>
              </a:rPr>
              <a:t>W </a:t>
            </a:r>
            <a:r>
              <a:rPr lang="pl-PL" sz="2000" dirty="0">
                <a:latin typeface="Times New Roman"/>
                <a:ea typeface="Times New Roman"/>
                <a:cs typeface="Times New Roman"/>
                <a:sym typeface="Times New Roman"/>
              </a:rPr>
              <a:t>sobotę, w pierwszy </a:t>
            </a:r>
            <a:r>
              <a:rPr lang="pl" sz="2000" dirty="0">
                <a:latin typeface="Times New Roman"/>
                <a:ea typeface="Times New Roman"/>
                <a:cs typeface="Times New Roman"/>
                <a:sym typeface="Times New Roman"/>
              </a:rPr>
              <a:t>week-end, zwiedz</a:t>
            </a:r>
            <a:r>
              <a:rPr lang="pl-PL" sz="2000" dirty="0" err="1">
                <a:latin typeface="Times New Roman"/>
                <a:ea typeface="Times New Roman"/>
                <a:cs typeface="Times New Roman"/>
                <a:sym typeface="Times New Roman"/>
              </a:rPr>
              <a:t>aliśmy</a:t>
            </a:r>
            <a:r>
              <a:rPr lang="pl" sz="2000" dirty="0">
                <a:latin typeface="Times New Roman"/>
                <a:ea typeface="Times New Roman"/>
                <a:cs typeface="Times New Roman"/>
                <a:sym typeface="Times New Roman"/>
              </a:rPr>
              <a:t> Montpellier. Natomiast w niedzielę, pojechaliśmy do Palavas-les-Flots miasteczka  położon</a:t>
            </a:r>
            <a:r>
              <a:rPr lang="pl-PL" sz="2000" dirty="0">
                <a:latin typeface="Times New Roman"/>
                <a:ea typeface="Times New Roman"/>
                <a:cs typeface="Times New Roman"/>
                <a:sym typeface="Times New Roman"/>
              </a:rPr>
              <a:t>ego</a:t>
            </a:r>
            <a:r>
              <a:rPr lang="pl" sz="2000" dirty="0">
                <a:latin typeface="Times New Roman"/>
                <a:ea typeface="Times New Roman"/>
                <a:cs typeface="Times New Roman"/>
                <a:sym typeface="Times New Roman"/>
              </a:rPr>
              <a:t> nad </a:t>
            </a:r>
            <a:r>
              <a:rPr lang="pl-PL" sz="2000" dirty="0">
                <a:latin typeface="Times New Roman"/>
                <a:ea typeface="Times New Roman"/>
                <a:cs typeface="Times New Roman"/>
                <a:sym typeface="Times New Roman"/>
              </a:rPr>
              <a:t>zatoką Golf </a:t>
            </a:r>
            <a:r>
              <a:rPr lang="pl-PL" sz="2000" dirty="0" err="1">
                <a:latin typeface="Times New Roman"/>
                <a:ea typeface="Times New Roman"/>
                <a:cs typeface="Times New Roman"/>
                <a:sym typeface="Times New Roman"/>
              </a:rPr>
              <a:t>du</a:t>
            </a:r>
            <a:r>
              <a:rPr lang="pl-PL" sz="2000" dirty="0">
                <a:latin typeface="Times New Roman"/>
                <a:ea typeface="Times New Roman"/>
                <a:cs typeface="Times New Roman"/>
                <a:sym typeface="Times New Roman"/>
              </a:rPr>
              <a:t> Lion</a:t>
            </a:r>
            <a:r>
              <a:rPr lang="pl" sz="20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2000" dirty="0">
                <a:latin typeface="Times New Roman"/>
                <a:ea typeface="Times New Roman"/>
                <a:cs typeface="Times New Roman"/>
                <a:sym typeface="Times New Roman"/>
              </a:rPr>
              <a:t>z </a:t>
            </a:r>
            <a:r>
              <a:rPr lang="pl" sz="2000" dirty="0">
                <a:latin typeface="Times New Roman"/>
                <a:ea typeface="Times New Roman"/>
                <a:cs typeface="Times New Roman"/>
                <a:sym typeface="Times New Roman"/>
              </a:rPr>
              <a:t>uroczym portem i piaszczystą plażą.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 dirty="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6" name="Google Shape;20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8684" y="2894496"/>
            <a:ext cx="1944526" cy="259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4602" y="2894502"/>
            <a:ext cx="1944526" cy="259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2849" y="2571777"/>
            <a:ext cx="1944526" cy="2592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714" y="2894496"/>
            <a:ext cx="1944534" cy="259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64496" y="893200"/>
            <a:ext cx="2473225" cy="3297649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0650" y="2036425"/>
            <a:ext cx="2223348" cy="3107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3"/>
          <p:cNvPicPr preferRelativeResize="0"/>
          <p:nvPr/>
        </p:nvPicPr>
        <p:blipFill rotWithShape="1">
          <a:blip r:embed="rId4">
            <a:alphaModFix/>
          </a:blip>
          <a:srcRect b="11839"/>
          <a:stretch/>
        </p:blipFill>
        <p:spPr>
          <a:xfrm>
            <a:off x="0" y="2036425"/>
            <a:ext cx="2777875" cy="310707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3"/>
          <p:cNvSpPr txBox="1">
            <a:spLocks noGrp="1"/>
          </p:cNvSpPr>
          <p:nvPr>
            <p:ph type="body" idx="1"/>
          </p:nvPr>
        </p:nvSpPr>
        <p:spPr>
          <a:xfrm>
            <a:off x="125900" y="1066550"/>
            <a:ext cx="8571300" cy="36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sz="19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8" name="Google Shape;218;p33"/>
          <p:cNvSpPr txBox="1">
            <a:spLocks noGrp="1"/>
          </p:cNvSpPr>
          <p:nvPr>
            <p:ph type="title"/>
          </p:nvPr>
        </p:nvSpPr>
        <p:spPr>
          <a:xfrm>
            <a:off x="151250" y="284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990"/>
            </a:pPr>
            <a:r>
              <a:rPr lang="pl" sz="3200" b="1" i="1" dirty="0">
                <a:latin typeface="Times New Roman"/>
                <a:ea typeface="Times New Roman"/>
                <a:cs typeface="Times New Roman"/>
                <a:sym typeface="Times New Roman"/>
              </a:rPr>
              <a:t>Wycieczka do N</a:t>
            </a:r>
            <a:r>
              <a:rPr lang="pl-PL" sz="3200" b="1" i="1" dirty="0">
                <a:latin typeface="Times New Roman"/>
                <a:ea typeface="Times New Roman"/>
                <a:cs typeface="Times New Roman"/>
                <a:sym typeface="Times New Roman"/>
              </a:rPr>
              <a:t>î</a:t>
            </a:r>
            <a:r>
              <a:rPr lang="pl" sz="3200" b="1" i="1" dirty="0">
                <a:latin typeface="Times New Roman"/>
                <a:ea typeface="Times New Roman"/>
                <a:cs typeface="Times New Roman"/>
                <a:sym typeface="Times New Roman"/>
              </a:rPr>
              <a:t>mes i A</a:t>
            </a:r>
            <a:r>
              <a:rPr lang="pl-PL" sz="3200" b="1" i="1" dirty="0" err="1">
                <a:latin typeface="Times New Roman"/>
                <a:ea typeface="Times New Roman"/>
                <a:cs typeface="Times New Roman"/>
                <a:sym typeface="Times New Roman"/>
              </a:rPr>
              <a:t>vignon</a:t>
            </a:r>
            <a:endParaRPr sz="3200" b="1"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9" name="Google Shape;21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7875" y="2036425"/>
            <a:ext cx="4142776" cy="3107076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4"/>
          <p:cNvPicPr preferRelativeResize="0"/>
          <p:nvPr/>
        </p:nvPicPr>
        <p:blipFill rotWithShape="1">
          <a:blip r:embed="rId4">
            <a:alphaModFix/>
          </a:blip>
          <a:srcRect l="4028" r="17441" b="-10"/>
          <a:stretch/>
        </p:blipFill>
        <p:spPr>
          <a:xfrm>
            <a:off x="6114525" y="0"/>
            <a:ext cx="302947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4"/>
          <p:cNvPicPr preferRelativeResize="0"/>
          <p:nvPr/>
        </p:nvPicPr>
        <p:blipFill rotWithShape="1">
          <a:blip r:embed="rId5">
            <a:alphaModFix/>
          </a:blip>
          <a:srcRect l="12041" b="-1512"/>
          <a:stretch/>
        </p:blipFill>
        <p:spPr>
          <a:xfrm>
            <a:off x="2766275" y="0"/>
            <a:ext cx="3393201" cy="52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4"/>
          <p:cNvSpPr txBox="1">
            <a:spLocks noGrp="1"/>
          </p:cNvSpPr>
          <p:nvPr>
            <p:ph type="body" idx="1"/>
          </p:nvPr>
        </p:nvSpPr>
        <p:spPr>
          <a:xfrm>
            <a:off x="311700" y="10831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rPr lang="pl" dirty="0">
                <a:highlight>
                  <a:srgbClr val="F3F3F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Po zwiedzeniu nadmorskiej miejscowości i po zjedzeniu pyszn</a:t>
            </a:r>
            <a:r>
              <a:rPr lang="pl-PL" dirty="0" err="1">
                <a:highlight>
                  <a:srgbClr val="F3F3F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ych</a:t>
            </a:r>
            <a:r>
              <a:rPr lang="pl-PL" dirty="0">
                <a:highlight>
                  <a:srgbClr val="F3F3F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dań</a:t>
            </a:r>
            <a:r>
              <a:rPr lang="pl" dirty="0">
                <a:highlight>
                  <a:srgbClr val="F3F3F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francuskiej kuchni, poszliśmy odpocząć na plaży. </a:t>
            </a:r>
            <a:endParaRPr dirty="0">
              <a:highlight>
                <a:srgbClr val="F3F3F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8" name="Google Shape;228;p34"/>
          <p:cNvSpPr txBox="1">
            <a:spLocks noGrp="1"/>
          </p:cNvSpPr>
          <p:nvPr>
            <p:ph type="title"/>
          </p:nvPr>
        </p:nvSpPr>
        <p:spPr>
          <a:xfrm>
            <a:off x="311700" y="273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4120" b="1" i="1" dirty="0">
                <a:highlight>
                  <a:srgbClr val="CFE2F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Wycieczka do S</a:t>
            </a:r>
            <a:r>
              <a:rPr lang="pl-PL" sz="4120" b="1" i="1" dirty="0">
                <a:highlight>
                  <a:srgbClr val="CFE2F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è</a:t>
            </a:r>
            <a:r>
              <a:rPr lang="pl" sz="4120" b="1" i="1" dirty="0">
                <a:highlight>
                  <a:srgbClr val="CFE2F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te</a:t>
            </a:r>
            <a:endParaRPr sz="4120" b="1" i="1" dirty="0">
              <a:highlight>
                <a:srgbClr val="CFE2F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5"/>
          <p:cNvPicPr preferRelativeResize="0"/>
          <p:nvPr/>
        </p:nvPicPr>
        <p:blipFill rotWithShape="1">
          <a:blip r:embed="rId3">
            <a:alphaModFix/>
          </a:blip>
          <a:srcRect l="15902"/>
          <a:stretch/>
        </p:blipFill>
        <p:spPr>
          <a:xfrm>
            <a:off x="0" y="47200"/>
            <a:ext cx="319702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4541" y="47200"/>
            <a:ext cx="28932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5"/>
          <p:cNvPicPr preferRelativeResize="0"/>
          <p:nvPr/>
        </p:nvPicPr>
        <p:blipFill rotWithShape="1">
          <a:blip r:embed="rId5">
            <a:alphaModFix/>
          </a:blip>
          <a:srcRect r="12480"/>
          <a:stretch/>
        </p:blipFill>
        <p:spPr>
          <a:xfrm>
            <a:off x="5767748" y="47200"/>
            <a:ext cx="33762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5"/>
          <p:cNvSpPr txBox="1">
            <a:spLocks noGrp="1"/>
          </p:cNvSpPr>
          <p:nvPr>
            <p:ph type="body" idx="1"/>
          </p:nvPr>
        </p:nvSpPr>
        <p:spPr>
          <a:xfrm>
            <a:off x="415500" y="291993"/>
            <a:ext cx="8520600" cy="4333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1" dirty="0"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Każdego dnia po pracy i krótkim odpoczynku </a:t>
            </a:r>
            <a:r>
              <a:rPr lang="pl" b="1" dirty="0"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mieliśmy czas wolny, który wykorzystywaliśmy na </a:t>
            </a:r>
            <a:r>
              <a:rPr lang="pl-PL" b="1" dirty="0"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spacery po mieście</a:t>
            </a:r>
            <a:r>
              <a:rPr lang="pl" b="1" dirty="0"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próbowanie </a:t>
            </a:r>
            <a:r>
              <a:rPr lang="pl-PL" b="1" dirty="0"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dań regionalnych w </a:t>
            </a:r>
            <a:r>
              <a:rPr lang="pl" b="1" dirty="0"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miejscowyc</a:t>
            </a:r>
            <a:r>
              <a:rPr lang="pl-PL" b="1" dirty="0"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 restauracjach i cieszenie się atmosferą miasta.</a:t>
            </a:r>
            <a:r>
              <a:rPr lang="pl" b="1" dirty="0"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dirty="0"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>
            <a:spLocks noGrp="1"/>
          </p:cNvSpPr>
          <p:nvPr>
            <p:ph type="title"/>
          </p:nvPr>
        </p:nvSpPr>
        <p:spPr>
          <a:xfrm>
            <a:off x="265500" y="1287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220" b="1" i="1">
                <a:latin typeface="Times New Roman"/>
                <a:ea typeface="Times New Roman"/>
                <a:cs typeface="Times New Roman"/>
                <a:sym typeface="Times New Roman"/>
              </a:rPr>
              <a:t>Powrót do domu</a:t>
            </a:r>
            <a:endParaRPr sz="322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36"/>
          <p:cNvSpPr txBox="1">
            <a:spLocks noGrp="1"/>
          </p:cNvSpPr>
          <p:nvPr>
            <p:ph type="body" idx="2"/>
          </p:nvPr>
        </p:nvSpPr>
        <p:spPr>
          <a:xfrm>
            <a:off x="473700" y="7871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 dirty="0">
                <a:latin typeface="Times New Roman"/>
                <a:ea typeface="Times New Roman"/>
                <a:cs typeface="Times New Roman"/>
                <a:sym typeface="Times New Roman"/>
              </a:rPr>
              <a:t>Po czterech tygodniach stażu Erasmus+ nadszedł </a:t>
            </a:r>
            <a:r>
              <a:rPr lang="pl-PL" sz="2100" dirty="0">
                <a:latin typeface="Times New Roman"/>
                <a:ea typeface="Times New Roman"/>
                <a:cs typeface="Times New Roman"/>
                <a:sym typeface="Times New Roman"/>
              </a:rPr>
              <a:t>nieubłagalnie </a:t>
            </a:r>
            <a:r>
              <a:rPr lang="pl" sz="2100" dirty="0">
                <a:latin typeface="Times New Roman"/>
                <a:ea typeface="Times New Roman"/>
                <a:cs typeface="Times New Roman"/>
                <a:sym typeface="Times New Roman"/>
              </a:rPr>
              <a:t>czas powrotu…</a:t>
            </a:r>
            <a:endParaRPr sz="2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1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4" name="Google Shape;244;p36"/>
          <p:cNvPicPr preferRelativeResize="0"/>
          <p:nvPr/>
        </p:nvPicPr>
        <p:blipFill rotWithShape="1">
          <a:blip r:embed="rId3">
            <a:alphaModFix/>
          </a:blip>
          <a:srcRect t="-17353" b="6328"/>
          <a:stretch/>
        </p:blipFill>
        <p:spPr>
          <a:xfrm>
            <a:off x="4572000" y="-952508"/>
            <a:ext cx="4572000" cy="6096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 i="1" dirty="0">
                <a:latin typeface="Times New Roman"/>
                <a:ea typeface="Times New Roman"/>
                <a:cs typeface="Times New Roman"/>
                <a:sym typeface="Times New Roman"/>
              </a:rPr>
              <a:t>Nasze osobiste odczucia </a:t>
            </a:r>
            <a:r>
              <a:rPr lang="pl-PL" b="1" i="1" dirty="0">
                <a:latin typeface="Times New Roman"/>
                <a:ea typeface="Times New Roman"/>
                <a:cs typeface="Times New Roman"/>
                <a:sym typeface="Times New Roman"/>
              </a:rPr>
              <a:t>po stażu Erasmus+</a:t>
            </a:r>
            <a:endParaRPr b="1"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0" name="Google Shape;250;p37"/>
          <p:cNvSpPr txBox="1">
            <a:spLocks noGrp="1"/>
          </p:cNvSpPr>
          <p:nvPr>
            <p:ph type="body" idx="1"/>
          </p:nvPr>
        </p:nvSpPr>
        <p:spPr>
          <a:xfrm>
            <a:off x="243300" y="1161225"/>
            <a:ext cx="8520600" cy="3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 dirty="0">
                <a:latin typeface="Times New Roman"/>
                <a:ea typeface="Times New Roman"/>
                <a:cs typeface="Times New Roman"/>
                <a:sym typeface="Times New Roman"/>
              </a:rPr>
              <a:t>“Wyjazd na praktyki zagraniczne był niesamowitym doświadczeniem, podczas którego nabrałam pewności językowej oraz polepszyłam umiejętności pracy w różnych działach w hotelu.” - Agata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700" dirty="0">
                <a:latin typeface="Times New Roman"/>
                <a:ea typeface="Times New Roman"/>
                <a:cs typeface="Times New Roman"/>
                <a:sym typeface="Times New Roman"/>
              </a:rPr>
              <a:t>“Praktyki w Montpellier dały mi możliwość poszerzenia umiejętności zawodowych oraz poznania nowej kultury.” - Paweł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700" dirty="0">
                <a:latin typeface="Times New Roman"/>
                <a:ea typeface="Times New Roman"/>
                <a:cs typeface="Times New Roman"/>
                <a:sym typeface="Times New Roman"/>
              </a:rPr>
              <a:t>“W trakcie praktyk we Francji  nauczyłam się żyć w innym środowisku. Miałam możliwość poznania pracy na różnych stanowiskach hotelu oraz zwiedzić ciekawe miejsca”- Olga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200"/>
              </a:spcBef>
              <a:buClr>
                <a:schemeClr val="dk1"/>
              </a:buClr>
              <a:buSzPts val="1100"/>
              <a:buNone/>
            </a:pPr>
            <a:r>
              <a:rPr lang="pl" sz="1700" dirty="0">
                <a:latin typeface="Times New Roman"/>
                <a:ea typeface="Times New Roman"/>
                <a:cs typeface="Times New Roman"/>
                <a:sym typeface="Times New Roman"/>
              </a:rPr>
              <a:t>“Praktyki za granicą były nowym, niesamowitym doświadczeniem </a:t>
            </a:r>
            <a:r>
              <a:rPr lang="pl-PL" sz="1700" dirty="0">
                <a:latin typeface="Times New Roman"/>
                <a:ea typeface="Times New Roman"/>
                <a:cs typeface="Times New Roman"/>
                <a:sym typeface="Times New Roman"/>
              </a:rPr>
              <a:t>zawodowym i osobistym</a:t>
            </a:r>
            <a:r>
              <a:rPr lang="pl" sz="1700" dirty="0">
                <a:latin typeface="Times New Roman"/>
                <a:ea typeface="Times New Roman"/>
                <a:cs typeface="Times New Roman"/>
                <a:sym typeface="Times New Roman"/>
              </a:rPr>
              <a:t>. Udoskonaliłam swoje umiejętności zawodowe i językowe. Poznałam nową kulturę, zwiedziłam nowe miejsca.”- Dominika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523"/>
              <a:buFont typeface="Arial"/>
              <a:buNone/>
            </a:pP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title"/>
          </p:nvPr>
        </p:nvSpPr>
        <p:spPr>
          <a:xfrm>
            <a:off x="358875" y="323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620" b="1" i="1">
                <a:latin typeface="Times New Roman"/>
                <a:ea typeface="Times New Roman"/>
                <a:cs typeface="Times New Roman"/>
                <a:sym typeface="Times New Roman"/>
              </a:rPr>
              <a:t>Podziękowania</a:t>
            </a:r>
            <a:endParaRPr sz="362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p38"/>
          <p:cNvSpPr txBox="1">
            <a:spLocks noGrp="1"/>
          </p:cNvSpPr>
          <p:nvPr>
            <p:ph type="body" idx="1"/>
          </p:nvPr>
        </p:nvSpPr>
        <p:spPr>
          <a:xfrm>
            <a:off x="179575" y="1124175"/>
            <a:ext cx="4096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Times New Roman"/>
                <a:ea typeface="Times New Roman"/>
                <a:cs typeface="Times New Roman"/>
                <a:sym typeface="Times New Roman"/>
              </a:rPr>
              <a:t>Pragniemy serdecznie podziękować naszej Pani opiekun- Pani Wicedyrektor Dorocie Sokołek. Dziękujemy, że zawsze mogliśmy liczyć na Pani wsparcie, spędzić wspólnie wolny czas i za wspaniałą organizację i trud włożony w to, abyśmy nie musieli się niczym martwić.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>
                <a:latin typeface="Times New Roman"/>
                <a:ea typeface="Times New Roman"/>
                <a:cs typeface="Times New Roman"/>
                <a:sym typeface="Times New Roman"/>
              </a:rPr>
              <a:t>Dominika, Agata, Olga, Paweł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7" name="Google Shape;25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6375" y="896575"/>
            <a:ext cx="4791501" cy="359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 i="1">
                <a:latin typeface="Times New Roman"/>
                <a:ea typeface="Times New Roman"/>
                <a:cs typeface="Times New Roman"/>
                <a:sym typeface="Times New Roman"/>
              </a:rPr>
              <a:t>Cele projektu ““Zdobywamy kompetencje hotelarskie na poziomie europejskim”</a:t>
            </a:r>
            <a:endParaRPr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361075"/>
            <a:ext cx="8520600" cy="32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">
                <a:latin typeface="Times New Roman"/>
                <a:ea typeface="Times New Roman"/>
                <a:cs typeface="Times New Roman"/>
                <a:sym typeface="Times New Roman"/>
              </a:rPr>
              <a:t>poznanie organizacji pracy w hotelach wysokiej kategorii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">
                <a:latin typeface="Times New Roman"/>
                <a:ea typeface="Times New Roman"/>
                <a:cs typeface="Times New Roman"/>
                <a:sym typeface="Times New Roman"/>
              </a:rPr>
              <a:t>zdobycie nowych kompetencji zawodowych w zakresie obsługi gościa hotelowego w działach: obsługi konsumenta, służby pięter, recepcji i SPA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">
                <a:latin typeface="Times New Roman"/>
                <a:ea typeface="Times New Roman"/>
                <a:cs typeface="Times New Roman"/>
                <a:sym typeface="Times New Roman"/>
              </a:rPr>
              <a:t>podniesienie  kwalifikacji w zakresie posługiwania się językami obcymi w środowisku zawodowym  i w życiu codziennym.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">
                <a:latin typeface="Times New Roman"/>
                <a:ea typeface="Times New Roman"/>
                <a:cs typeface="Times New Roman"/>
                <a:sym typeface="Times New Roman"/>
              </a:rPr>
              <a:t>Poznanie warunków pracy w grupach wielokulturowych.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pl">
                <a:latin typeface="Times New Roman"/>
                <a:ea typeface="Times New Roman"/>
                <a:cs typeface="Times New Roman"/>
                <a:sym typeface="Times New Roman"/>
              </a:rPr>
              <a:t>poznanie tradycji i kultur kraju, w którym będą realizowane mobilności</a:t>
            </a: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246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4420" b="1" i="1">
                <a:latin typeface="Times New Roman"/>
                <a:ea typeface="Times New Roman"/>
                <a:cs typeface="Times New Roman"/>
                <a:sym typeface="Times New Roman"/>
              </a:rPr>
              <a:t>Montpellier</a:t>
            </a:r>
            <a:endParaRPr sz="442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161475" y="1419800"/>
            <a:ext cx="4567800" cy="2800200"/>
          </a:xfrm>
          <a:prstGeom prst="rect">
            <a:avLst/>
          </a:prstGeom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198" dirty="0">
                <a:latin typeface="Times New Roman"/>
                <a:ea typeface="Times New Roman"/>
                <a:cs typeface="Times New Roman"/>
                <a:sym typeface="Times New Roman"/>
              </a:rPr>
              <a:t>Montpellier to piękne miasto w regionie Oksytania w </a:t>
            </a:r>
            <a:r>
              <a:rPr lang="pl-PL" sz="4198" dirty="0">
                <a:latin typeface="Times New Roman"/>
                <a:ea typeface="Times New Roman"/>
                <a:cs typeface="Times New Roman"/>
                <a:sym typeface="Times New Roman"/>
              </a:rPr>
              <a:t>południowej</a:t>
            </a:r>
            <a:r>
              <a:rPr lang="pl" sz="4198" dirty="0">
                <a:latin typeface="Times New Roman"/>
                <a:ea typeface="Times New Roman"/>
                <a:cs typeface="Times New Roman"/>
                <a:sym typeface="Times New Roman"/>
              </a:rPr>
              <a:t> Francji. Jako jedno z niewielu francuskich miast nie ma rzymskich korzeni. Sercem miasta jest Place de la Com</a:t>
            </a:r>
            <a:r>
              <a:rPr lang="pl-PL" sz="4198" dirty="0">
                <a:latin typeface="Times New Roman"/>
                <a:ea typeface="Times New Roman"/>
                <a:cs typeface="Times New Roman"/>
                <a:sym typeface="Times New Roman"/>
              </a:rPr>
              <a:t>é</a:t>
            </a:r>
            <a:r>
              <a:rPr lang="pl" sz="4198" dirty="0">
                <a:latin typeface="Times New Roman"/>
                <a:ea typeface="Times New Roman"/>
                <a:cs typeface="Times New Roman"/>
                <a:sym typeface="Times New Roman"/>
              </a:rPr>
              <a:t>die – jeden z najbardziej przestronnych europejskich placów, zawsze pełen ludzi, wypełniony gwarem rozmów i muzyką.</a:t>
            </a:r>
            <a:endParaRPr sz="4198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 rotWithShape="1">
          <a:blip r:embed="rId3">
            <a:alphaModFix/>
          </a:blip>
          <a:srcRect t="17464"/>
          <a:stretch/>
        </p:blipFill>
        <p:spPr>
          <a:xfrm>
            <a:off x="6906163" y="0"/>
            <a:ext cx="2237848" cy="2462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3469" y="2419350"/>
            <a:ext cx="2043114" cy="272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6570" y="2266925"/>
            <a:ext cx="2157423" cy="2876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3475" y="0"/>
            <a:ext cx="2043099" cy="2724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7363" y="0"/>
            <a:ext cx="2029874" cy="282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2175" y="2770550"/>
            <a:ext cx="2029874" cy="237297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Montpellier</a:t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 rotWithShape="1">
          <a:blip r:embed="rId5">
            <a:alphaModFix/>
          </a:blip>
          <a:srcRect l="2790" r="-2789"/>
          <a:stretch/>
        </p:blipFill>
        <p:spPr>
          <a:xfrm>
            <a:off x="1950800" y="2820100"/>
            <a:ext cx="2176424" cy="23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323402"/>
            <a:ext cx="2115084" cy="282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-26"/>
            <a:ext cx="2115076" cy="2820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8">
            <a:alphaModFix/>
          </a:blip>
          <a:srcRect t="1740" b="-1740"/>
          <a:stretch/>
        </p:blipFill>
        <p:spPr>
          <a:xfrm>
            <a:off x="4062175" y="0"/>
            <a:ext cx="2115049" cy="282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92050" y="0"/>
            <a:ext cx="333542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265500" y="-6100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920" b="1" i="1">
                <a:latin typeface="Times New Roman"/>
                <a:ea typeface="Times New Roman"/>
                <a:cs typeface="Times New Roman"/>
                <a:sym typeface="Times New Roman"/>
              </a:rPr>
              <a:t>W dniu wyjazdu</a:t>
            </a:r>
            <a:endParaRPr sz="392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2"/>
          </p:nvPr>
        </p:nvSpPr>
        <p:spPr>
          <a:xfrm>
            <a:off x="4809025" y="929825"/>
            <a:ext cx="4186200" cy="36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>
              <a:buNone/>
            </a:pPr>
            <a:r>
              <a:rPr lang="pl" sz="2008" dirty="0">
                <a:latin typeface="Times New Roman"/>
                <a:ea typeface="Times New Roman"/>
                <a:cs typeface="Times New Roman"/>
                <a:sym typeface="Times New Roman"/>
              </a:rPr>
              <a:t>Kiedy nadszedł dzień wyjazdu, wszyscy byliśmy bardzo podekscytowani. Wczesnym rankiem, 14 maja wylecieliśmy z lotniska Chopina w Warszawie i polecieliśmy do Paryża, a następnie prosto do Montpellier. Już w godzinach popołudniowych zarejestrowaliśmy się w R</a:t>
            </a:r>
            <a:r>
              <a:rPr lang="pl-PL" sz="2008" dirty="0">
                <a:latin typeface="Times New Roman"/>
                <a:ea typeface="Times New Roman"/>
                <a:cs typeface="Times New Roman"/>
                <a:sym typeface="Times New Roman"/>
              </a:rPr>
              <a:t>é</a:t>
            </a:r>
            <a:r>
              <a:rPr lang="pl" sz="2008" dirty="0">
                <a:latin typeface="Times New Roman"/>
                <a:ea typeface="Times New Roman"/>
                <a:cs typeface="Times New Roman"/>
                <a:sym typeface="Times New Roman"/>
              </a:rPr>
              <a:t>sidence Go</a:t>
            </a:r>
            <a:r>
              <a:rPr lang="pl-PL" sz="2008" dirty="0">
                <a:latin typeface="Times New Roman"/>
                <a:ea typeface="Times New Roman"/>
                <a:cs typeface="Times New Roman"/>
                <a:sym typeface="Times New Roman"/>
              </a:rPr>
              <a:t>é</a:t>
            </a:r>
            <a:r>
              <a:rPr lang="pl" sz="2008" dirty="0">
                <a:latin typeface="Times New Roman"/>
                <a:ea typeface="Times New Roman"/>
                <a:cs typeface="Times New Roman"/>
                <a:sym typeface="Times New Roman"/>
              </a:rPr>
              <a:t>lia Sun City, gdzie mieszkaliśmy.</a:t>
            </a:r>
            <a:endParaRPr sz="2008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29824"/>
            <a:ext cx="3528600" cy="264645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4">
            <a:alphaModFix/>
          </a:blip>
          <a:srcRect t="18280"/>
          <a:stretch/>
        </p:blipFill>
        <p:spPr>
          <a:xfrm>
            <a:off x="2211738" y="2571750"/>
            <a:ext cx="2360264" cy="257175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311700" y="218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020" b="1" i="1">
                <a:latin typeface="Times New Roman"/>
                <a:ea typeface="Times New Roman"/>
                <a:cs typeface="Times New Roman"/>
                <a:sym typeface="Times New Roman"/>
              </a:rPr>
              <a:t>Uczestnicy wyjazdu</a:t>
            </a:r>
            <a:endParaRPr sz="302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59250" y="1194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l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Uczestnicy: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pl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Dominika Leśniak 4gtp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pl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Agata Remiś 4gtp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pl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Olga Urbanek 4ftp                                                </a:t>
            </a:r>
            <a:endParaRPr dirty="0">
              <a:solidFill>
                <a:schemeClr val="dk1"/>
              </a:solidFill>
              <a:highlight>
                <a:srgbClr val="F4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pl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Paweł Kamela vel Kamolski 4etp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430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l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Opiekun: Pani Wicedyrektor Dorota Sokołek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5" name="Google Shape;105;p19"/>
          <p:cNvPicPr preferRelativeResize="0"/>
          <p:nvPr/>
        </p:nvPicPr>
        <p:blipFill rotWithShape="1">
          <a:blip r:embed="rId3">
            <a:alphaModFix/>
          </a:blip>
          <a:srcRect l="14667" r="17865"/>
          <a:stretch/>
        </p:blipFill>
        <p:spPr>
          <a:xfrm>
            <a:off x="4160125" y="0"/>
            <a:ext cx="3012700" cy="334905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4">
            <a:alphaModFix/>
          </a:blip>
          <a:srcRect l="21707" r="8649"/>
          <a:stretch/>
        </p:blipFill>
        <p:spPr>
          <a:xfrm>
            <a:off x="6188300" y="1960625"/>
            <a:ext cx="2955700" cy="3182876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311700" y="109400"/>
            <a:ext cx="5843700" cy="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 i="1">
                <a:latin typeface="Times New Roman"/>
                <a:ea typeface="Times New Roman"/>
                <a:cs typeface="Times New Roman"/>
                <a:sym typeface="Times New Roman"/>
              </a:rPr>
              <a:t>Hotel Pullman La Pléiade Montpellier Centre****</a:t>
            </a:r>
            <a:endParaRPr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20"/>
          <p:cNvSpPr txBox="1">
            <a:spLocks noGrp="1"/>
          </p:cNvSpPr>
          <p:nvPr>
            <p:ph type="body" idx="1"/>
          </p:nvPr>
        </p:nvSpPr>
        <p:spPr>
          <a:xfrm>
            <a:off x="59250" y="1131450"/>
            <a:ext cx="4928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Hotel Pullman położony jest w sercu historycznego centrum miasta- Montpellier. Hotel oferuje najwyższej jakości usługi zarówno dla osób podróżujących służbowo, jak i turystycznie. Na tarasie na dachu, hotel oferuje basen oraz restaurację z panoramicznym widokiem.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" dirty="0">
                <a:latin typeface="Times New Roman"/>
                <a:ea typeface="Times New Roman"/>
                <a:cs typeface="Times New Roman"/>
                <a:sym typeface="Times New Roman"/>
              </a:rPr>
              <a:t>Uczennice: Dominika Leśniak i Olga Urbanek.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4600" y="336600"/>
            <a:ext cx="2839400" cy="3785876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5600" y="1854275"/>
            <a:ext cx="2466900" cy="3289226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395850" y="280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 </a:t>
            </a:r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1"/>
          </p:nvPr>
        </p:nvSpPr>
        <p:spPr>
          <a:xfrm>
            <a:off x="46505" y="1136603"/>
            <a:ext cx="8785800" cy="3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   </a:t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978199" cy="5096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 rotWithShape="1">
          <a:blip r:embed="rId4">
            <a:alphaModFix/>
          </a:blip>
          <a:srcRect r="-37779"/>
          <a:stretch/>
        </p:blipFill>
        <p:spPr>
          <a:xfrm>
            <a:off x="3978200" y="0"/>
            <a:ext cx="3872505" cy="279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 rotWithShape="1">
          <a:blip r:embed="rId5">
            <a:alphaModFix/>
          </a:blip>
          <a:srcRect l="2207" t="21873" r="2207" b="1162"/>
          <a:stretch/>
        </p:blipFill>
        <p:spPr>
          <a:xfrm>
            <a:off x="6544550" y="0"/>
            <a:ext cx="2599450" cy="2790799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4" name="Google Shape;124;p21"/>
          <p:cNvPicPr preferRelativeResize="0"/>
          <p:nvPr/>
        </p:nvPicPr>
        <p:blipFill rotWithShape="1">
          <a:blip r:embed="rId6">
            <a:alphaModFix/>
          </a:blip>
          <a:srcRect t="18949"/>
          <a:stretch/>
        </p:blipFill>
        <p:spPr>
          <a:xfrm>
            <a:off x="6544550" y="2287690"/>
            <a:ext cx="2599451" cy="2809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 rotWithShape="1">
          <a:blip r:embed="rId7">
            <a:alphaModFix/>
          </a:blip>
          <a:srcRect t="18949"/>
          <a:stretch/>
        </p:blipFill>
        <p:spPr>
          <a:xfrm>
            <a:off x="3945100" y="2287700"/>
            <a:ext cx="2599450" cy="2809175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1006</Words>
  <Application>Microsoft Office PowerPoint</Application>
  <PresentationFormat>Pokaz na ekranie (16:9)</PresentationFormat>
  <Paragraphs>103</Paragraphs>
  <Slides>26</Slides>
  <Notes>26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9" baseType="lpstr">
      <vt:lpstr>Arial</vt:lpstr>
      <vt:lpstr>Times New Roman</vt:lpstr>
      <vt:lpstr>Simple Light</vt:lpstr>
      <vt:lpstr>Projekt Erasmus+</vt:lpstr>
      <vt:lpstr>  Erasmus+ 2023</vt:lpstr>
      <vt:lpstr>Cele projektu ““Zdobywamy kompetencje hotelarskie na poziomie europejskim”</vt:lpstr>
      <vt:lpstr>Montpellier</vt:lpstr>
      <vt:lpstr>Montpellier</vt:lpstr>
      <vt:lpstr>W dniu wyjazdu</vt:lpstr>
      <vt:lpstr>Uczestnicy wyjazdu</vt:lpstr>
      <vt:lpstr>Hotel Pullman La Pléiade Montpellier Centre****</vt:lpstr>
      <vt:lpstr>   </vt:lpstr>
      <vt:lpstr>Dział służby pięter</vt:lpstr>
      <vt:lpstr>Prezentacja programu PowerPoint</vt:lpstr>
      <vt:lpstr>Obsługa konsumenta</vt:lpstr>
      <vt:lpstr>Prezentacja programu PowerPoint</vt:lpstr>
      <vt:lpstr>Hotel Golden Tulip Montpellier Centre Saint Roch ****</vt:lpstr>
      <vt:lpstr>Restauracja i bar</vt:lpstr>
      <vt:lpstr>   </vt:lpstr>
      <vt:lpstr>Służba pięter</vt:lpstr>
      <vt:lpstr>  </vt:lpstr>
      <vt:lpstr>Recepcja </vt:lpstr>
      <vt:lpstr>Program kulturowo-turystyczny </vt:lpstr>
      <vt:lpstr>Wycieczka do Nîmes i Avignon</vt:lpstr>
      <vt:lpstr>Wycieczka do Sète</vt:lpstr>
      <vt:lpstr>Prezentacja programu PowerPoint</vt:lpstr>
      <vt:lpstr>Powrót do domu</vt:lpstr>
      <vt:lpstr>Nasze osobiste odczucia po stażu Erasmus+</vt:lpstr>
      <vt:lpstr>Podziękowania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Erasmus+</dc:title>
  <dc:creator>Dorota Sokołek</dc:creator>
  <cp:lastModifiedBy>Dorota Sokołek</cp:lastModifiedBy>
  <cp:revision>30</cp:revision>
  <dcterms:modified xsi:type="dcterms:W3CDTF">2023-10-12T10:54:46Z</dcterms:modified>
</cp:coreProperties>
</file>