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Kliknij, aby przesunąć slajd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2000" b="0" strike="noStrike" spc="-1">
                <a:latin typeface="Arial"/>
              </a:rPr>
              <a:t>Kliknij, aby edytować format notatek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&lt;główka&gt;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6126B9CB-54C4-44A4-96BB-BDEFD9BE266B}" type="slidenum">
              <a:rPr lang="pl-PL" sz="1400" b="0" strike="noStrike" spc="-1">
                <a:latin typeface="Times New Roman"/>
              </a:rPr>
              <a:pPr algn="r"/>
              <a:t>‹#›</a:t>
            </a:fld>
            <a:endParaRPr lang="pl-PL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pl-PL" sz="2000" b="0" strike="noStrike" spc="-1">
              <a:latin typeface="Arial"/>
            </a:endParaRPr>
          </a:p>
        </p:txBody>
      </p:sp>
      <p:sp>
        <p:nvSpPr>
          <p:cNvPr id="2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DC4AA06-1C41-4F46-BE27-3E216E51A60C}" type="slidenum">
              <a:rPr lang="pl-PL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126B9CB-54C4-44A4-96BB-BDEFD9BE266B}" type="slidenum">
              <a:rPr lang="pl-PL" sz="1400" b="0" strike="noStrike" spc="-1" smtClean="0">
                <a:latin typeface="Times New Roman"/>
              </a:rPr>
              <a:pPr algn="r"/>
              <a:t>6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180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126B9CB-54C4-44A4-96BB-BDEFD9BE266B}" type="slidenum">
              <a:rPr lang="pl-PL" sz="1400" b="0" strike="noStrike" spc="-1" smtClean="0">
                <a:latin typeface="Times New Roman"/>
              </a:rPr>
              <a:pPr algn="r"/>
              <a:t>8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738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126B9CB-54C4-44A4-96BB-BDEFD9BE266B}" type="slidenum">
              <a:rPr lang="pl-PL" sz="1400" b="0" strike="noStrike" spc="-1" smtClean="0">
                <a:latin typeface="Times New Roman"/>
              </a:rPr>
              <a:pPr algn="r"/>
              <a:t>18</a:t>
            </a:fld>
            <a:endParaRPr lang="pl-PL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091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85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800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87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85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800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8760" y="274320"/>
            <a:ext cx="1097208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5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800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87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5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800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8760" y="274320"/>
            <a:ext cx="1097208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856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8000" y="159984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87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856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8000" y="3963960"/>
            <a:ext cx="35326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8760" y="274320"/>
            <a:ext cx="1097208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240" y="396396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240" y="1599840"/>
            <a:ext cx="53542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8760" y="3963960"/>
            <a:ext cx="1097208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3680" y="2130120"/>
            <a:ext cx="1036260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Calibri"/>
              </a:rPr>
              <a:t>Kliknij, aby edytować styl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0876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b="0" strike="noStrike" spc="-1">
                <a:solidFill>
                  <a:srgbClr val="8B8B8B"/>
                </a:solidFill>
                <a:latin typeface="Calibri"/>
              </a:rPr>
              <a:t>&lt;data/godzina&gt;</a:t>
            </a:r>
            <a:endParaRPr lang="pl-PL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164840" y="6356160"/>
            <a:ext cx="3860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73648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F417830-D3FD-478F-943A-9CC14E87542B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8760" y="1604160"/>
            <a:ext cx="109720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Calibri"/>
              </a:rPr>
              <a:t>Kliknij, aby edytować styl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1097208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</a:rPr>
              <a:t>Kliknij, aby edytować style wzorca tekstu</a:t>
            </a:r>
          </a:p>
          <a:p>
            <a:pPr marL="864000" lvl="1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Drugi poziom</a:t>
            </a:r>
          </a:p>
          <a:p>
            <a:pPr marL="1296000" lvl="2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</a:rPr>
              <a:t>Trzeci poziom</a:t>
            </a:r>
          </a:p>
          <a:p>
            <a:pPr marL="1728000" lvl="3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Czwarty poziom</a:t>
            </a:r>
          </a:p>
          <a:p>
            <a:pPr marL="2160000" lvl="4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Piąty poziom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876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b="0" strike="noStrike" spc="-1">
                <a:solidFill>
                  <a:srgbClr val="8B8B8B"/>
                </a:solidFill>
                <a:latin typeface="Calibri"/>
              </a:rPr>
              <a:t>&lt;data/godzina&gt;</a:t>
            </a:r>
            <a:endParaRPr lang="pl-PL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4840" y="6356160"/>
            <a:ext cx="3860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648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A861100-84CD-45FC-9D03-284DF16DC01D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8760" y="274320"/>
            <a:ext cx="1097208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Calibri"/>
              </a:rPr>
              <a:t>Kliknij, aby edytować styl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8760" y="1599840"/>
            <a:ext cx="538416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style wzorca tekstu</a:t>
            </a:r>
          </a:p>
          <a:p>
            <a:pPr marL="864000" lvl="1" indent="-324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</a:rPr>
              <a:t>Drugi poziom</a:t>
            </a:r>
          </a:p>
          <a:p>
            <a:pPr marL="1296000" lvl="2" indent="-288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Trzeci poziom</a:t>
            </a:r>
          </a:p>
          <a:p>
            <a:pPr marL="1728000" lvl="3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</a:t>
            </a:r>
          </a:p>
          <a:p>
            <a:pPr marL="2160000" lvl="4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Piąty poziom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97400" y="1599840"/>
            <a:ext cx="538416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strike="noStrike" spc="-1">
                <a:solidFill>
                  <a:srgbClr val="000000"/>
                </a:solidFill>
                <a:latin typeface="Calibri"/>
              </a:rPr>
              <a:t>Kliknij, aby edytować style wzorca tekstu</a:t>
            </a:r>
          </a:p>
          <a:p>
            <a:pPr marL="743040" lvl="1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pl-PL" sz="2400" b="0" strike="noStrike" spc="-1">
                <a:solidFill>
                  <a:srgbClr val="000000"/>
                </a:solidFill>
                <a:latin typeface="Calibri"/>
              </a:rPr>
              <a:t>Drugi poziom</a:t>
            </a:r>
          </a:p>
          <a:p>
            <a:pPr marL="1143000" lvl="2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strike="noStrike" spc="-1">
                <a:solidFill>
                  <a:srgbClr val="000000"/>
                </a:solidFill>
                <a:latin typeface="Calibri"/>
              </a:rPr>
              <a:t>Trzeci poziom</a:t>
            </a:r>
          </a:p>
          <a:p>
            <a:pPr marL="1600200" lvl="3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Czwarty poziom</a:t>
            </a:r>
          </a:p>
          <a:p>
            <a:pPr marL="2057400" lvl="4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Piąty poziom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60876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b="0" strike="noStrike" spc="-1">
                <a:solidFill>
                  <a:srgbClr val="8B8B8B"/>
                </a:solidFill>
                <a:latin typeface="Calibri"/>
              </a:rPr>
              <a:t>&lt;data/godzina&gt;</a:t>
            </a:r>
            <a:endParaRPr lang="pl-PL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164840" y="6356160"/>
            <a:ext cx="3860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736480" y="6356160"/>
            <a:ext cx="28450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B47FACD-27D8-4880-A799-D7AD6BC8C309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pl-PL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916560" y="899640"/>
            <a:ext cx="10362600" cy="2340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3500" lnSpcReduction="20000"/>
          </a:bodyPr>
          <a:lstStyle/>
          <a:p>
            <a:pPr algn="ctr">
              <a:lnSpc>
                <a:spcPct val="100000"/>
              </a:lnSpc>
            </a:pPr>
            <a:r>
              <a:rPr lang="pl-PL" sz="6000" b="0" strike="noStrike" spc="-1" dirty="0">
                <a:solidFill>
                  <a:schemeClr val="bg1"/>
                </a:solidFill>
                <a:latin typeface="+mj-lt"/>
              </a:rPr>
              <a:t>Projekt Erasmus +</a:t>
            </a:r>
            <a:br>
              <a:rPr dirty="0">
                <a:solidFill>
                  <a:schemeClr val="bg1"/>
                </a:solidFill>
                <a:latin typeface="+mj-lt"/>
              </a:rPr>
            </a:br>
            <a:r>
              <a:rPr lang="pl-PL" sz="6000" b="0" strike="noStrike" spc="-1" dirty="0">
                <a:solidFill>
                  <a:schemeClr val="bg1"/>
                </a:solidFill>
                <a:latin typeface="+mj-lt"/>
              </a:rPr>
              <a:t>,,Zdobywamy kompetencje hotelarskie na poziomie europejskim’’</a:t>
            </a:r>
          </a:p>
        </p:txBody>
      </p:sp>
      <p:sp>
        <p:nvSpPr>
          <p:cNvPr id="131" name="TextShape 2"/>
          <p:cNvSpPr txBox="1"/>
          <p:nvPr/>
        </p:nvSpPr>
        <p:spPr>
          <a:xfrm>
            <a:off x="1829100" y="3933056"/>
            <a:ext cx="853380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pl-PL" sz="4200" b="0" strike="noStrike" spc="-1" dirty="0">
                <a:solidFill>
                  <a:schemeClr val="bg2"/>
                </a:solidFill>
                <a:latin typeface="+mj-lt"/>
              </a:rPr>
              <a:t>Hiszpania - Majorka</a:t>
            </a: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pl-PL" sz="4200" b="0" strike="noStrike" spc="-1" dirty="0">
                <a:solidFill>
                  <a:schemeClr val="bg2"/>
                </a:solidFill>
                <a:latin typeface="+mj-lt"/>
              </a:rPr>
              <a:t>11.09.2023 - 06.10.2023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-2832992" y="45180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0" strike="noStrike" spc="-1" dirty="0">
                <a:latin typeface="+mj-lt"/>
              </a:rPr>
              <a:t>SPA</a:t>
            </a:r>
          </a:p>
        </p:txBody>
      </p:sp>
      <p:sp>
        <p:nvSpPr>
          <p:cNvPr id="166" name="TextShape 2"/>
          <p:cNvSpPr txBox="1"/>
          <p:nvPr/>
        </p:nvSpPr>
        <p:spPr>
          <a:xfrm>
            <a:off x="360000" y="1594440"/>
            <a:ext cx="535428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260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pl-PL" sz="2600" b="0" strike="noStrike" spc="-1" dirty="0">
                <a:latin typeface="+mj-lt"/>
              </a:rPr>
              <a:t>W hotelowym SPA do naszych głównych zadań należało kontrolowanie temperatury wody, wydawanie ręczników oraz wpisywanie do systemu gości korzystających ze SPA, zapalanie świeczek, kontrolowanie siłowni.</a:t>
            </a:r>
          </a:p>
        </p:txBody>
      </p:sp>
      <p:pic>
        <p:nvPicPr>
          <p:cNvPr id="167" name="Obraz 166"/>
          <p:cNvPicPr/>
          <p:nvPr/>
        </p:nvPicPr>
        <p:blipFill>
          <a:blip r:embed="rId2" cstate="print"/>
          <a:stretch/>
        </p:blipFill>
        <p:spPr>
          <a:xfrm>
            <a:off x="5303912" y="0"/>
            <a:ext cx="4680520" cy="3501008"/>
          </a:xfrm>
          <a:prstGeom prst="rect">
            <a:avLst/>
          </a:prstGeom>
          <a:ln>
            <a:noFill/>
          </a:ln>
        </p:spPr>
      </p:pic>
      <p:pic>
        <p:nvPicPr>
          <p:cNvPr id="168" name="Obraz 167"/>
          <p:cNvPicPr/>
          <p:nvPr/>
        </p:nvPicPr>
        <p:blipFill>
          <a:blip r:embed="rId3" cstate="print"/>
          <a:stretch/>
        </p:blipFill>
        <p:spPr>
          <a:xfrm>
            <a:off x="7692000" y="3482640"/>
            <a:ext cx="4500000" cy="337536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C:\Users\Szef\AppData\Local\Microsoft\Windows\INetCache\IE\4KP874YG\towel_PNG67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7928" y="4697760"/>
            <a:ext cx="230425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82962" y="296404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 err="1">
                <a:latin typeface="Courier New"/>
              </a:rPr>
              <a:t>Minibar</a:t>
            </a:r>
            <a:endParaRPr lang="pl-PL" sz="4400" b="1" strike="noStrike" spc="-1" dirty="0">
              <a:latin typeface="Calibri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608760" y="1599840"/>
            <a:ext cx="10972080" cy="492550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60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pl-PL" sz="2600" b="1" strike="noStrike" spc="-1" dirty="0">
                <a:latin typeface="+mj-lt"/>
              </a:rPr>
              <a:t>W mini barze wraz z Tonim, wieloletnim pracownikiem odpowiedzialnym za mini barki, głównie uzupełnialiśmy napoje w pokojach oraz produkty suche (</a:t>
            </a:r>
            <a:r>
              <a:rPr lang="pl-PL" sz="2600" b="1" strike="noStrike" spc="-1" dirty="0" err="1">
                <a:latin typeface="+mj-lt"/>
              </a:rPr>
              <a:t>kawy,herbaty</a:t>
            </a:r>
            <a:r>
              <a:rPr lang="pl-PL" sz="2600" b="1" strike="noStrike" spc="-1" dirty="0">
                <a:latin typeface="+mj-lt"/>
              </a:rPr>
              <a:t>, etc.)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2600" b="0" strike="noStrike" spc="-1" dirty="0">
              <a:solidFill>
                <a:schemeClr val="bg2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2600" b="0" strike="noStrike" spc="-1" dirty="0">
              <a:solidFill>
                <a:schemeClr val="bg2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2600" b="0" strike="noStrike" spc="-1" dirty="0">
              <a:solidFill>
                <a:schemeClr val="bg2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2600" b="0" strike="noStrike" spc="-1" dirty="0">
              <a:solidFill>
                <a:schemeClr val="bg2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600" b="0" strike="noStrike" spc="-1" dirty="0">
                <a:solidFill>
                  <a:schemeClr val="bg2"/>
                </a:solidFill>
                <a:latin typeface="Calibri"/>
              </a:rPr>
              <a:t>         </a:t>
            </a:r>
            <a:r>
              <a:rPr lang="pl-PL" sz="2200" b="0" strike="noStrike" spc="-1" dirty="0">
                <a:solidFill>
                  <a:schemeClr val="bg2"/>
                </a:solidFill>
                <a:latin typeface="Calibri"/>
              </a:rPr>
              <a:t>                  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endParaRPr lang="pl-PL" sz="2200" b="0" strike="noStrike" spc="-1" dirty="0">
              <a:solidFill>
                <a:schemeClr val="bg2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200" b="0" strike="noStrike" spc="-1" dirty="0">
                <a:solidFill>
                  <a:schemeClr val="bg2"/>
                </a:solidFill>
                <a:latin typeface="Calibri"/>
              </a:rPr>
              <a:t> </a:t>
            </a:r>
            <a:r>
              <a:rPr lang="pl-PL" sz="1400" b="0" i="1" strike="noStrike" spc="-1" dirty="0">
                <a:solidFill>
                  <a:schemeClr val="bg2"/>
                </a:solidFill>
                <a:latin typeface="Courier New"/>
              </a:rPr>
              <a:t>Na zdjęciu : Krzysiek, Agata, Natalia, Mateusz, Toni oraz Ivan</a:t>
            </a:r>
            <a:endParaRPr lang="pl-PL" sz="1400" b="0" strike="noStrike" spc="-1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171" name="Obraz 170"/>
          <p:cNvPicPr/>
          <p:nvPr/>
        </p:nvPicPr>
        <p:blipFill>
          <a:blip r:embed="rId2" cstate="print"/>
          <a:stretch/>
        </p:blipFill>
        <p:spPr>
          <a:xfrm>
            <a:off x="2999656" y="3284984"/>
            <a:ext cx="6267600" cy="2818800"/>
          </a:xfrm>
          <a:prstGeom prst="rect">
            <a:avLst/>
          </a:prstGeom>
          <a:ln>
            <a:noFill/>
          </a:ln>
        </p:spPr>
      </p:pic>
      <p:pic>
        <p:nvPicPr>
          <p:cNvPr id="2054" name="Picture 6" descr="C:\Users\Szef\AppData\Local\Microsoft\Windows\INetCache\IE\SVZEA2WZ\fanta_PNG4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2701">
            <a:off x="9954681" y="3831297"/>
            <a:ext cx="3121158" cy="3121158"/>
          </a:xfrm>
          <a:prstGeom prst="rect">
            <a:avLst/>
          </a:prstGeom>
          <a:noFill/>
        </p:spPr>
      </p:pic>
      <p:pic>
        <p:nvPicPr>
          <p:cNvPr id="2055" name="Picture 7" descr="C:\Users\Szef\AppData\Local\Microsoft\Windows\INetCache\IE\3VUG9B62\31654-2-sprite-can-file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72464" y="5291064"/>
            <a:ext cx="788960" cy="1566936"/>
          </a:xfrm>
          <a:prstGeom prst="rect">
            <a:avLst/>
          </a:prstGeom>
          <a:noFill/>
        </p:spPr>
      </p:pic>
      <p:pic>
        <p:nvPicPr>
          <p:cNvPr id="2059" name="Picture 11" descr="C:\Users\Szef\AppData\Local\Microsoft\Windows\INetCache\IE\3VUG9B62\snickers_PNG13936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198383">
            <a:off x="-124362" y="4943648"/>
            <a:ext cx="3000753" cy="1454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3" name="Obraz 172"/>
          <p:cNvPicPr/>
          <p:nvPr/>
        </p:nvPicPr>
        <p:blipFill>
          <a:blip r:embed="rId2" cstate="print"/>
          <a:stretch/>
        </p:blipFill>
        <p:spPr>
          <a:xfrm>
            <a:off x="479376" y="0"/>
            <a:ext cx="5400000" cy="3375000"/>
          </a:xfrm>
          <a:prstGeom prst="rect">
            <a:avLst/>
          </a:prstGeom>
          <a:ln>
            <a:noFill/>
          </a:ln>
        </p:spPr>
      </p:pic>
      <p:pic>
        <p:nvPicPr>
          <p:cNvPr id="174" name="Obraz 173"/>
          <p:cNvPicPr/>
          <p:nvPr/>
        </p:nvPicPr>
        <p:blipFill>
          <a:blip r:embed="rId3" cstate="print"/>
          <a:srcRect b="4187"/>
          <a:stretch/>
        </p:blipFill>
        <p:spPr>
          <a:xfrm>
            <a:off x="5879976" y="3356992"/>
            <a:ext cx="5891760" cy="3501008"/>
          </a:xfrm>
          <a:prstGeom prst="rect">
            <a:avLst/>
          </a:prstGeom>
          <a:ln>
            <a:noFill/>
          </a:ln>
        </p:spPr>
      </p:pic>
      <p:pic>
        <p:nvPicPr>
          <p:cNvPr id="175" name="Obraz 174"/>
          <p:cNvPicPr/>
          <p:nvPr/>
        </p:nvPicPr>
        <p:blipFill>
          <a:blip r:embed="rId4" cstate="print"/>
          <a:stretch/>
        </p:blipFill>
        <p:spPr>
          <a:xfrm>
            <a:off x="479376" y="3374640"/>
            <a:ext cx="5400000" cy="3483360"/>
          </a:xfrm>
          <a:prstGeom prst="rect">
            <a:avLst/>
          </a:prstGeom>
          <a:ln>
            <a:noFill/>
          </a:ln>
        </p:spPr>
      </p:pic>
      <p:pic>
        <p:nvPicPr>
          <p:cNvPr id="176" name="Obraz 175"/>
          <p:cNvPicPr/>
          <p:nvPr/>
        </p:nvPicPr>
        <p:blipFill>
          <a:blip r:embed="rId5" cstate="print"/>
          <a:stretch/>
        </p:blipFill>
        <p:spPr>
          <a:xfrm>
            <a:off x="5879976" y="0"/>
            <a:ext cx="5891760" cy="3375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8" name="Obraz 177"/>
          <p:cNvPicPr/>
          <p:nvPr/>
        </p:nvPicPr>
        <p:blipFill>
          <a:blip r:embed="rId2" cstate="print"/>
          <a:stretch/>
        </p:blipFill>
        <p:spPr>
          <a:xfrm>
            <a:off x="0" y="0"/>
            <a:ext cx="4557960" cy="3425400"/>
          </a:xfrm>
          <a:prstGeom prst="rect">
            <a:avLst/>
          </a:prstGeom>
          <a:ln>
            <a:noFill/>
          </a:ln>
        </p:spPr>
      </p:pic>
      <p:pic>
        <p:nvPicPr>
          <p:cNvPr id="179" name="Obraz 178"/>
          <p:cNvPicPr/>
          <p:nvPr/>
        </p:nvPicPr>
        <p:blipFill>
          <a:blip r:embed="rId3" cstate="print"/>
          <a:stretch/>
        </p:blipFill>
        <p:spPr>
          <a:xfrm>
            <a:off x="4320000" y="21600"/>
            <a:ext cx="3780000" cy="2678400"/>
          </a:xfrm>
          <a:prstGeom prst="rect">
            <a:avLst/>
          </a:prstGeom>
          <a:ln>
            <a:noFill/>
          </a:ln>
        </p:spPr>
      </p:pic>
      <p:pic>
        <p:nvPicPr>
          <p:cNvPr id="180" name="Obraz 179"/>
          <p:cNvPicPr/>
          <p:nvPr/>
        </p:nvPicPr>
        <p:blipFill>
          <a:blip r:embed="rId4" cstate="print"/>
          <a:stretch/>
        </p:blipFill>
        <p:spPr>
          <a:xfrm>
            <a:off x="4320000" y="2701440"/>
            <a:ext cx="3600000" cy="4800960"/>
          </a:xfrm>
          <a:prstGeom prst="rect">
            <a:avLst/>
          </a:prstGeom>
          <a:ln>
            <a:noFill/>
          </a:ln>
        </p:spPr>
      </p:pic>
      <p:sp>
        <p:nvSpPr>
          <p:cNvPr id="181" name="TextShape 2"/>
          <p:cNvSpPr txBox="1"/>
          <p:nvPr/>
        </p:nvSpPr>
        <p:spPr>
          <a:xfrm>
            <a:off x="5040000" y="3241440"/>
            <a:ext cx="3532680" cy="215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Obraz 181"/>
          <p:cNvPicPr/>
          <p:nvPr/>
        </p:nvPicPr>
        <p:blipFill>
          <a:blip r:embed="rId5" cstate="print"/>
          <a:stretch/>
        </p:blipFill>
        <p:spPr>
          <a:xfrm>
            <a:off x="-168696" y="3263400"/>
            <a:ext cx="4500000" cy="3594600"/>
          </a:xfrm>
          <a:prstGeom prst="rect">
            <a:avLst/>
          </a:prstGeom>
          <a:ln>
            <a:noFill/>
          </a:ln>
        </p:spPr>
      </p:pic>
      <p:pic>
        <p:nvPicPr>
          <p:cNvPr id="183" name="Obraz 182"/>
          <p:cNvPicPr/>
          <p:nvPr/>
        </p:nvPicPr>
        <p:blipFill>
          <a:blip r:embed="rId6" cstate="print"/>
          <a:stretch/>
        </p:blipFill>
        <p:spPr>
          <a:xfrm>
            <a:off x="7922520" y="-2693520"/>
            <a:ext cx="4269240" cy="955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b="1" strike="noStrike" spc="-1" dirty="0">
                <a:solidFill>
                  <a:srgbClr val="000000"/>
                </a:solidFill>
                <a:highlight>
                  <a:srgbClr val="F2F2F2"/>
                </a:highlight>
                <a:latin typeface="+mj-lt"/>
              </a:rPr>
              <a:t>Hotel </a:t>
            </a:r>
            <a:r>
              <a:rPr lang="pl-PL" sz="3200" b="1" strike="noStrike" spc="-1" dirty="0" err="1">
                <a:solidFill>
                  <a:srgbClr val="000000"/>
                </a:solidFill>
                <a:highlight>
                  <a:srgbClr val="F2F2F2"/>
                </a:highlight>
                <a:latin typeface="+mj-lt"/>
              </a:rPr>
              <a:t>Protur</a:t>
            </a:r>
            <a:r>
              <a:rPr lang="pl-PL" sz="3200" b="1" strike="noStrike" spc="-1" dirty="0">
                <a:solidFill>
                  <a:srgbClr val="000000"/>
                </a:solidFill>
                <a:highlight>
                  <a:srgbClr val="F2F2F2"/>
                </a:highlight>
                <a:latin typeface="+mj-lt"/>
              </a:rPr>
              <a:t> Safari Park ****</a:t>
            </a:r>
            <a:endParaRPr lang="pl-PL" sz="3200" b="1" strike="noStrike" spc="-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638245" y="1578316"/>
            <a:ext cx="11650443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l-PL" sz="3200" b="0" strike="noStrike" spc="-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67408" y="1484784"/>
            <a:ext cx="928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dtytuł 7"/>
          <p:cNvSpPr>
            <a:spLocks noGrp="1"/>
          </p:cNvSpPr>
          <p:nvPr>
            <p:ph type="subTitle"/>
          </p:nvPr>
        </p:nvSpPr>
        <p:spPr>
          <a:xfrm>
            <a:off x="479376" y="2204864"/>
            <a:ext cx="9649072" cy="3272464"/>
          </a:xfrm>
        </p:spPr>
        <p:txBody>
          <a:bodyPr/>
          <a:lstStyle/>
          <a:p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4-gwiazdkowy hotel o ofercie skierowanej głównie dla rodzin z dziećmi, ale nie tylko. Położony w odległości ok.800 m od plaży w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Sa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Coma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. Hotel oferuje szeroki wachlarz usług dodatkowych takich jak spa &amp;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wellnes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aquapark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,, baseny, minigolf, muzyka na żywo, zajęcia sportowe i kulturalne prowadzone przez animatorki. Różnorodna międzynarodowa kuchnia tematyczna serwowana jest w Club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Protur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Sa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</a:t>
            </a:r>
            <a:r>
              <a:rPr lang="pl-PL" sz="2800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Coma</a:t>
            </a:r>
            <a:r>
              <a:rPr lang="pl-PL" sz="2800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-251208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cs typeface="Courier New" pitchFamily="49" charset="0"/>
              </a:rPr>
              <a:t>RESTAURACJA</a:t>
            </a:r>
          </a:p>
        </p:txBody>
      </p:sp>
      <p:sp>
        <p:nvSpPr>
          <p:cNvPr id="187" name="TextShape 2"/>
          <p:cNvSpPr txBox="1"/>
          <p:nvPr/>
        </p:nvSpPr>
        <p:spPr>
          <a:xfrm>
            <a:off x="335360" y="1442628"/>
            <a:ext cx="6144640" cy="47226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2400" b="0" strike="noStrike" spc="-1" dirty="0">
                <a:solidFill>
                  <a:srgbClr val="000000"/>
                </a:solidFill>
                <a:latin typeface="+mj-lt"/>
                <a:cs typeface="Courier New" pitchFamily="49" charset="0"/>
              </a:rPr>
              <a:t>W restauracji</a:t>
            </a:r>
            <a:r>
              <a:rPr lang="pl-PL" sz="2400" spc="-1" dirty="0">
                <a:solidFill>
                  <a:srgbClr val="000000"/>
                </a:solidFill>
                <a:latin typeface="+mj-lt"/>
                <a:cs typeface="Courier New" pitchFamily="49" charset="0"/>
              </a:rPr>
              <a:t> n</a:t>
            </a:r>
            <a:r>
              <a:rPr lang="pl-PL" sz="2400" b="0" strike="noStrike" spc="-1" dirty="0">
                <a:latin typeface="+mj-lt"/>
                <a:cs typeface="Courier New" pitchFamily="49" charset="0"/>
              </a:rPr>
              <a:t>auczyłyśmy się </a:t>
            </a:r>
            <a:r>
              <a:rPr lang="pl-PL" sz="2400" spc="-1" dirty="0">
                <a:latin typeface="+mj-lt"/>
                <a:cs typeface="Courier New" pitchFamily="49" charset="0"/>
              </a:rPr>
              <a:t>jak</a:t>
            </a:r>
            <a:r>
              <a:rPr lang="pl-PL" sz="2400" b="0" strike="noStrike" spc="-1" dirty="0">
                <a:latin typeface="+mj-lt"/>
                <a:cs typeface="Courier New" pitchFamily="49" charset="0"/>
              </a:rPr>
              <a:t> poprawnie nakrywać bieliznę i zastawę stołową na śniadanie, obiad, kolację i większe eventy. Przy okazji samej pracy </a:t>
            </a:r>
            <a:r>
              <a:rPr lang="pl-PL" sz="2400" spc="-1" dirty="0">
                <a:latin typeface="+mj-lt"/>
                <a:cs typeface="Courier New" pitchFamily="49" charset="0"/>
              </a:rPr>
              <a:t>w</a:t>
            </a:r>
            <a:r>
              <a:rPr lang="pl-PL" sz="2400" b="0" strike="noStrike" spc="-1" dirty="0">
                <a:latin typeface="+mj-lt"/>
                <a:cs typeface="Courier New" pitchFamily="49" charset="0"/>
              </a:rPr>
              <a:t> restauracji mogłyśmy poznać zwyczaje żywieniowe na </a:t>
            </a:r>
            <a:r>
              <a:rPr lang="pl-PL" sz="2400" spc="-1" dirty="0">
                <a:latin typeface="+mj-lt"/>
                <a:cs typeface="Courier New" pitchFamily="49" charset="0"/>
              </a:rPr>
              <a:t>M</a:t>
            </a:r>
            <a:r>
              <a:rPr lang="pl-PL" sz="2400" b="0" strike="noStrike" spc="-1" dirty="0">
                <a:latin typeface="+mj-lt"/>
                <a:cs typeface="Courier New" pitchFamily="49" charset="0"/>
              </a:rPr>
              <a:t>ajorce oraz w innych krajach świata dzięki różnorodnemu menu, które proponuje hotel</a:t>
            </a:r>
            <a:r>
              <a:rPr lang="pl-PL" sz="2400" b="0" strike="noStrike" spc="-1" dirty="0">
                <a:latin typeface="+mj-lt"/>
              </a:rPr>
              <a:t>.</a:t>
            </a:r>
          </a:p>
        </p:txBody>
      </p:sp>
      <p:pic>
        <p:nvPicPr>
          <p:cNvPr id="5" name="Obraz 4" descr="IMG_20230927_122841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2024" y="3258108"/>
            <a:ext cx="4799856" cy="3599892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/>
          <a:stretch/>
        </p:blipFill>
        <p:spPr>
          <a:xfrm>
            <a:off x="9472920" y="3232440"/>
            <a:ext cx="2719080" cy="3625560"/>
          </a:xfrm>
          <a:prstGeom prst="rect">
            <a:avLst/>
          </a:prstGeom>
          <a:ln>
            <a:noFill/>
          </a:ln>
        </p:spPr>
      </p:pic>
      <p:pic>
        <p:nvPicPr>
          <p:cNvPr id="7" name="Obraz 6" descr="IMG_20230927_122930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6024" y="0"/>
            <a:ext cx="4355976" cy="3266982"/>
          </a:xfrm>
          <a:prstGeom prst="rect">
            <a:avLst/>
          </a:prstGeom>
        </p:spPr>
      </p:pic>
      <p:pic>
        <p:nvPicPr>
          <p:cNvPr id="4098" name="Picture 2" descr="C:\Users\Szef\AppData\Local\Microsoft\Windows\INetCache\IE\4KP874YG\plate-307177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5661248"/>
            <a:ext cx="2843808" cy="1421904"/>
          </a:xfrm>
          <a:prstGeom prst="rect">
            <a:avLst/>
          </a:prstGeom>
          <a:noFill/>
        </p:spPr>
      </p:pic>
      <p:pic>
        <p:nvPicPr>
          <p:cNvPr id="9" name="Picture 2" descr="C:\Users\Szef\AppData\Local\Microsoft\Windows\INetCache\IE\4KP874YG\plate-307177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5436096"/>
            <a:ext cx="2843808" cy="1421904"/>
          </a:xfrm>
          <a:prstGeom prst="rect">
            <a:avLst/>
          </a:prstGeom>
          <a:noFill/>
        </p:spPr>
      </p:pic>
      <p:pic>
        <p:nvPicPr>
          <p:cNvPr id="10" name="Picture 2" descr="C:\Users\Szef\AppData\Local\Microsoft\Windows\INetCache\IE\4KP874YG\plate-307177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360" y="5157192"/>
            <a:ext cx="2843808" cy="1421904"/>
          </a:xfrm>
          <a:prstGeom prst="rect">
            <a:avLst/>
          </a:prstGeom>
          <a:noFill/>
        </p:spPr>
      </p:pic>
      <p:pic>
        <p:nvPicPr>
          <p:cNvPr id="4099" name="Picture 3" descr="C:\Users\Szef\AppData\Local\Microsoft\Windows\INetCache\IE\3VUG9B62\fork_PNG3057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82966">
            <a:off x="5425002" y="-50311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-3337048" y="273398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latin typeface="+mj-lt"/>
                <a:cs typeface="Courier New" pitchFamily="49" charset="0"/>
              </a:rPr>
              <a:t>BAR</a:t>
            </a:r>
          </a:p>
        </p:txBody>
      </p:sp>
      <p:sp>
        <p:nvSpPr>
          <p:cNvPr id="190" name="TextShape 2"/>
          <p:cNvSpPr txBox="1"/>
          <p:nvPr/>
        </p:nvSpPr>
        <p:spPr>
          <a:xfrm rot="21593400">
            <a:off x="178920" y="1438560"/>
            <a:ext cx="6475680" cy="522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4500" lnSpcReduction="10000"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3200" strike="noStrike" spc="-1" dirty="0">
                <a:solidFill>
                  <a:srgbClr val="000000"/>
                </a:solidFill>
                <a:latin typeface="+mj-lt"/>
              </a:rPr>
              <a:t>	</a:t>
            </a:r>
            <a:r>
              <a:rPr lang="pl-PL" sz="3200" spc="-1" dirty="0">
                <a:solidFill>
                  <a:srgbClr val="000000"/>
                </a:solidFill>
                <a:latin typeface="+mj-lt"/>
                <a:cs typeface="Courier New" pitchFamily="49" charset="0"/>
              </a:rPr>
              <a:t>W b</a:t>
            </a:r>
            <a:r>
              <a:rPr lang="pl-PL" sz="3200" strike="noStrike" spc="-1" dirty="0">
                <a:latin typeface="+mj-lt"/>
                <a:cs typeface="Courier New" pitchFamily="49" charset="0"/>
              </a:rPr>
              <a:t>arze</a:t>
            </a:r>
            <a:r>
              <a:rPr lang="pl-PL" sz="3200" spc="-1" dirty="0">
                <a:latin typeface="+mj-lt"/>
                <a:cs typeface="Courier New" pitchFamily="49" charset="0"/>
              </a:rPr>
              <a:t> </a:t>
            </a:r>
            <a:r>
              <a:rPr lang="pl-PL" sz="3200" strike="noStrike" spc="-1" dirty="0">
                <a:latin typeface="+mj-lt"/>
                <a:cs typeface="Courier New" pitchFamily="49" charset="0"/>
              </a:rPr>
              <a:t>oferowany jest gościom duży wybór napojów zimnych i ciepłych. Na terenie baru goście mogą również pograć w minigolfa i skorzystać z łódek, z których można podziwiać piękne widoki. Niewątpliwie było to miejsce gdzie najbardziej mogłyśmy podszkolić język obcy poprzez stały kontakt z gośćmi oraz pracownikami, dzięki którym atmosfera panująca </a:t>
            </a:r>
            <a:r>
              <a:rPr lang="pl-PL" sz="3200" spc="-1" dirty="0">
                <a:latin typeface="+mj-lt"/>
                <a:cs typeface="Courier New" pitchFamily="49" charset="0"/>
              </a:rPr>
              <a:t>w</a:t>
            </a:r>
            <a:r>
              <a:rPr lang="pl-PL" sz="3200" strike="noStrike" spc="-1" dirty="0">
                <a:latin typeface="+mj-lt"/>
                <a:cs typeface="Courier New" pitchFamily="49" charset="0"/>
              </a:rPr>
              <a:t> barze umilała nam pracę</a:t>
            </a:r>
            <a:r>
              <a:rPr lang="pl-PL" sz="3200" strike="noStrike" spc="-1" dirty="0">
                <a:solidFill>
                  <a:schemeClr val="bg2"/>
                </a:solidFill>
                <a:latin typeface="+mj-lt"/>
                <a:cs typeface="Courier New" pitchFamily="49" charset="0"/>
              </a:rPr>
              <a:t>.</a:t>
            </a:r>
          </a:p>
        </p:txBody>
      </p:sp>
      <p:pic>
        <p:nvPicPr>
          <p:cNvPr id="9" name="Obraz 8"/>
          <p:cNvPicPr/>
          <p:nvPr/>
        </p:nvPicPr>
        <p:blipFill>
          <a:blip r:embed="rId2" cstate="print"/>
          <a:stretch/>
        </p:blipFill>
        <p:spPr>
          <a:xfrm>
            <a:off x="9235080" y="17280"/>
            <a:ext cx="2956680" cy="3942720"/>
          </a:xfrm>
          <a:prstGeom prst="rect">
            <a:avLst/>
          </a:prstGeom>
          <a:ln>
            <a:noFill/>
          </a:ln>
        </p:spPr>
      </p:pic>
      <p:pic>
        <p:nvPicPr>
          <p:cNvPr id="10" name="Obraz 9"/>
          <p:cNvPicPr/>
          <p:nvPr/>
        </p:nvPicPr>
        <p:blipFill>
          <a:blip r:embed="rId3" cstate="print"/>
          <a:stretch/>
        </p:blipFill>
        <p:spPr>
          <a:xfrm>
            <a:off x="7176120" y="2915640"/>
            <a:ext cx="2956680" cy="394236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C:\Users\Szef\AppData\Local\Microsoft\Windows\INetCache\IE\PHMB2287\lemonade-1447521_128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4392" y="3933056"/>
            <a:ext cx="3068960" cy="3068960"/>
          </a:xfrm>
          <a:prstGeom prst="rect">
            <a:avLst/>
          </a:prstGeom>
          <a:noFill/>
        </p:spPr>
      </p:pic>
      <p:pic>
        <p:nvPicPr>
          <p:cNvPr id="13" name="Picture 4" descr="C:\Users\Szef\AppData\Local\Microsoft\Windows\INetCache\IE\4KP874YG\mug_coffee_PNG16842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7928" y="5842721"/>
            <a:ext cx="2043844" cy="1015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4400" b="0" strike="noStrike" spc="-1" dirty="0">
                <a:highlight>
                  <a:srgbClr val="F2F2F2"/>
                </a:highlight>
                <a:latin typeface="+mj-lt"/>
                <a:cs typeface="Courier New" pitchFamily="49" charset="0"/>
              </a:rPr>
              <a:t>HOTEL PROTUR VISTA BADIA ****</a:t>
            </a:r>
            <a:endParaRPr lang="pl-PL" sz="4400" b="0" strike="noStrike" spc="-1" dirty="0">
              <a:latin typeface="+mj-lt"/>
              <a:cs typeface="Courier New" pitchFamily="49" charset="0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0" y="1844824"/>
            <a:ext cx="10972080" cy="5965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800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Hotel n</a:t>
            </a: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ależy do sieci </a:t>
            </a:r>
            <a:r>
              <a:rPr lang="pl-PL" sz="2800" b="0" strike="noStrike" spc="-1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Proturhotels</a:t>
            </a: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, usytuowany jest 500 m. 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od pięknej plaży w </a:t>
            </a:r>
            <a:r>
              <a:rPr lang="pl-PL" sz="2800" b="0" strike="noStrike" spc="-1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Sa</a:t>
            </a: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</a:t>
            </a:r>
            <a:r>
              <a:rPr lang="pl-PL" sz="2800" b="0" strike="noStrike" spc="-1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Coma</a:t>
            </a: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. Ten 4 gwiazdkowy obiekt oferuje swoim gościom pokaźnej wielkości basen, na świeżym powietrzu. Podczas kąpieli animatorki umilają gościom organizując gry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i zabawy. Można tutaj skorzystać też z usług baru. Hotel jest przyjaznym miejscem dla rodzin z dziećmi dla których prowadzone są różne zajęcia. Hotel posiada przestronne pokoje oraz dobrą jakość serwowanych posiłków. Praca w Hotelu Vista </a:t>
            </a:r>
            <a:r>
              <a:rPr lang="pl-PL" sz="2800" b="0" strike="noStrike" spc="-1" dirty="0" err="1">
                <a:solidFill>
                  <a:schemeClr val="bg1"/>
                </a:solidFill>
                <a:latin typeface="+mj-lt"/>
                <a:cs typeface="Courier New" pitchFamily="49" charset="0"/>
              </a:rPr>
              <a:t>Badia</a:t>
            </a:r>
            <a:r>
              <a:rPr lang="pl-PL" sz="2800" b="0" strike="noStrike" spc="-1" dirty="0">
                <a:solidFill>
                  <a:schemeClr val="bg1"/>
                </a:solidFill>
                <a:latin typeface="+mj-lt"/>
                <a:cs typeface="Courier New" pitchFamily="49" charset="0"/>
              </a:rPr>
              <a:t> była dla nas dużą przyjemnością dzięki przyjaznej atmosferze jaką stworzyli nam mili i pomocni współpracownicy.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-2328936" y="175656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latin typeface="+mj-lt"/>
                <a:cs typeface="Courier New" pitchFamily="49" charset="0"/>
              </a:rPr>
              <a:t>RESTAURACJA</a:t>
            </a:r>
          </a:p>
        </p:txBody>
      </p:sp>
      <p:sp>
        <p:nvSpPr>
          <p:cNvPr id="196" name="TextShape 2"/>
          <p:cNvSpPr txBox="1"/>
          <p:nvPr/>
        </p:nvSpPr>
        <p:spPr>
          <a:xfrm>
            <a:off x="-312712" y="1737360"/>
            <a:ext cx="6624736" cy="494498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7000"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3200" b="0" strike="noStrike" spc="-1" dirty="0">
                <a:solidFill>
                  <a:srgbClr val="000000"/>
                </a:solidFill>
                <a:latin typeface="+mj-lt"/>
              </a:rPr>
              <a:t>W</a:t>
            </a:r>
            <a:r>
              <a:rPr lang="pl-PL" sz="3100" b="0" strike="noStrike" spc="-1" dirty="0">
                <a:latin typeface="+mj-lt"/>
                <a:cs typeface="Courier New" pitchFamily="49" charset="0"/>
              </a:rPr>
              <a:t> restauracji p</a:t>
            </a:r>
            <a:r>
              <a:rPr lang="pl-PL" sz="3100" spc="-1" dirty="0">
                <a:cs typeface="Courier New" pitchFamily="49" charset="0"/>
              </a:rPr>
              <a:t>rzygotowywałyśmy salę konsumencką na przybycie gości, poznałyśmy techniki nakrywania stołów bielizną i zastawą stołową. Nauczyłyśmy się obsługiwać gości i realizować ich zamówienia. </a:t>
            </a:r>
            <a:r>
              <a:rPr lang="pl-PL" sz="3100" spc="-1" dirty="0">
                <a:latin typeface="+mj-lt"/>
                <a:cs typeface="Courier New" pitchFamily="49" charset="0"/>
              </a:rPr>
              <a:t>P</a:t>
            </a:r>
            <a:r>
              <a:rPr lang="pl-PL" sz="3100" b="0" strike="noStrike" spc="-1" dirty="0">
                <a:latin typeface="+mj-lt"/>
                <a:cs typeface="Courier New" pitchFamily="49" charset="0"/>
              </a:rPr>
              <a:t>oznałyśmy zwyczaje </a:t>
            </a:r>
            <a:r>
              <a:rPr lang="pl-PL" sz="3100" spc="-1" dirty="0">
                <a:latin typeface="+mj-lt"/>
                <a:cs typeface="Courier New" pitchFamily="49" charset="0"/>
              </a:rPr>
              <a:t>żywieniowe </a:t>
            </a:r>
            <a:r>
              <a:rPr lang="pl-PL" sz="3100" b="0" strike="noStrike" spc="-1" dirty="0">
                <a:latin typeface="+mj-lt"/>
                <a:cs typeface="Courier New" pitchFamily="49" charset="0"/>
              </a:rPr>
              <a:t>zarówno z Majorki, Hiszpanii jak i innych narodowości. </a:t>
            </a:r>
          </a:p>
        </p:txBody>
      </p:sp>
      <p:pic>
        <p:nvPicPr>
          <p:cNvPr id="197" name="Obraz 196"/>
          <p:cNvPicPr/>
          <p:nvPr/>
        </p:nvPicPr>
        <p:blipFill>
          <a:blip r:embed="rId3" cstate="print"/>
          <a:srcRect b="17778"/>
          <a:stretch/>
        </p:blipFill>
        <p:spPr>
          <a:xfrm>
            <a:off x="6023992" y="3284984"/>
            <a:ext cx="3259080" cy="3573016"/>
          </a:xfrm>
          <a:prstGeom prst="rect">
            <a:avLst/>
          </a:prstGeom>
          <a:ln>
            <a:noFill/>
          </a:ln>
        </p:spPr>
      </p:pic>
      <p:pic>
        <p:nvPicPr>
          <p:cNvPr id="198" name="Obraz 197"/>
          <p:cNvPicPr/>
          <p:nvPr/>
        </p:nvPicPr>
        <p:blipFill>
          <a:blip r:embed="rId4" cstate="print"/>
          <a:stretch/>
        </p:blipFill>
        <p:spPr>
          <a:xfrm>
            <a:off x="8952000" y="2538000"/>
            <a:ext cx="3240000" cy="4320000"/>
          </a:xfrm>
          <a:prstGeom prst="rect">
            <a:avLst/>
          </a:prstGeom>
          <a:ln>
            <a:noFill/>
          </a:ln>
        </p:spPr>
      </p:pic>
      <p:pic>
        <p:nvPicPr>
          <p:cNvPr id="199" name="Obraz 198"/>
          <p:cNvPicPr/>
          <p:nvPr/>
        </p:nvPicPr>
        <p:blipFill>
          <a:blip r:embed="rId5" cstate="print"/>
          <a:stretch/>
        </p:blipFill>
        <p:spPr>
          <a:xfrm>
            <a:off x="7799512" y="0"/>
            <a:ext cx="4392488" cy="3312368"/>
          </a:xfrm>
          <a:prstGeom prst="rect">
            <a:avLst/>
          </a:prstGeom>
          <a:ln>
            <a:noFill/>
          </a:ln>
        </p:spPr>
      </p:pic>
      <p:pic>
        <p:nvPicPr>
          <p:cNvPr id="8195" name="Picture 3" descr="C:\Users\Szef\AppData\Local\Microsoft\Windows\INetCache\IE\4KP874YG\cutlery-297616_64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19030">
            <a:off x="5533859" y="397062"/>
            <a:ext cx="2563432" cy="1842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-2770194" y="171505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cs typeface="Courier New" pitchFamily="49" charset="0"/>
              </a:rPr>
              <a:t>BAR</a:t>
            </a:r>
          </a:p>
        </p:txBody>
      </p:sp>
      <p:sp>
        <p:nvSpPr>
          <p:cNvPr id="201" name="TextShape 2"/>
          <p:cNvSpPr txBox="1"/>
          <p:nvPr/>
        </p:nvSpPr>
        <p:spPr>
          <a:xfrm>
            <a:off x="0" y="1260000"/>
            <a:ext cx="6480000" cy="54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1000"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3200" b="0" strike="noStrike" spc="-1" dirty="0">
                <a:solidFill>
                  <a:srgbClr val="000000"/>
                </a:solidFill>
                <a:latin typeface="Calibri"/>
              </a:rPr>
              <a:t>	</a:t>
            </a:r>
            <a:r>
              <a:rPr lang="pl-PL" sz="3100" spc="-1" dirty="0">
                <a:latin typeface="+mj-lt"/>
                <a:cs typeface="Courier New" pitchFamily="49" charset="0"/>
              </a:rPr>
              <a:t>W</a:t>
            </a:r>
            <a:r>
              <a:rPr lang="pl-PL" sz="3100" b="0" strike="noStrike" spc="-1" dirty="0">
                <a:latin typeface="+mj-lt"/>
                <a:cs typeface="Courier New" pitchFamily="49" charset="0"/>
              </a:rPr>
              <a:t> barze, znajdującym się tuż obok basenu, mogłyśmy sprawdzić swoją biegłość językową, ponieważ tutaj miałyśmy najwięcej styczności z gośćmi. Podczas pracy zetknęłyśmy się z różnymi narodowościami. Prowadząc konwersacje, nie tylko podniosłyśmy kompetencje językowe, ale też poznałyśmy różne kultury </a:t>
            </a:r>
            <a:r>
              <a:rPr lang="pl-PL" sz="3100" b="0" strike="noStrike" spc="-1">
                <a:latin typeface="+mj-lt"/>
                <a:cs typeface="Courier New" pitchFamily="49" charset="0"/>
              </a:rPr>
              <a:t>w </a:t>
            </a:r>
            <a:r>
              <a:rPr lang="pl-PL" sz="3100" spc="-1">
                <a:latin typeface="+mj-lt"/>
                <a:cs typeface="Courier New" pitchFamily="49" charset="0"/>
              </a:rPr>
              <a:t>szczególności kulturę Majorki</a:t>
            </a:r>
            <a:r>
              <a:rPr lang="pl-PL" sz="3100" b="0" strike="noStrike" spc="-1">
                <a:latin typeface="+mj-lt"/>
                <a:cs typeface="Courier New" pitchFamily="49" charset="0"/>
              </a:rPr>
              <a:t>. </a:t>
            </a:r>
            <a:r>
              <a:rPr lang="pl-PL" sz="3100" b="0" strike="noStrike" spc="-1" dirty="0">
                <a:latin typeface="+mj-lt"/>
                <a:cs typeface="Courier New" pitchFamily="49" charset="0"/>
              </a:rPr>
              <a:t>Zdobyłyśmy wiedzę z zakresu serwowania napoi zimnych i ciepłych. </a:t>
            </a:r>
          </a:p>
        </p:txBody>
      </p:sp>
      <p:pic>
        <p:nvPicPr>
          <p:cNvPr id="203" name="Obraz 202"/>
          <p:cNvPicPr/>
          <p:nvPr/>
        </p:nvPicPr>
        <p:blipFill>
          <a:blip r:embed="rId2" cstate="print"/>
          <a:stretch/>
        </p:blipFill>
        <p:spPr>
          <a:xfrm>
            <a:off x="9095656" y="2780928"/>
            <a:ext cx="3096344" cy="4077072"/>
          </a:xfrm>
          <a:prstGeom prst="rect">
            <a:avLst/>
          </a:prstGeom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3" cstate="print"/>
          <a:stretch/>
        </p:blipFill>
        <p:spPr>
          <a:xfrm>
            <a:off x="6312024" y="2780928"/>
            <a:ext cx="2952328" cy="4077072"/>
          </a:xfrm>
          <a:prstGeom prst="rect">
            <a:avLst/>
          </a:prstGeom>
          <a:ln>
            <a:noFill/>
          </a:ln>
        </p:spPr>
      </p:pic>
      <p:pic>
        <p:nvPicPr>
          <p:cNvPr id="8" name="Obraz 7" descr="received_650057585670680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4096" y="0"/>
            <a:ext cx="3707904" cy="2780928"/>
          </a:xfrm>
          <a:prstGeom prst="rect">
            <a:avLst/>
          </a:prstGeom>
        </p:spPr>
      </p:pic>
      <p:pic>
        <p:nvPicPr>
          <p:cNvPr id="7171" name="Picture 3" descr="C:\Users\Szef\AppData\Local\Microsoft\Windows\INetCache\IE\PHMB2287\30022-6-mojito-transparent-image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0"/>
            <a:ext cx="2754387" cy="3140968"/>
          </a:xfrm>
          <a:prstGeom prst="rect">
            <a:avLst/>
          </a:prstGeom>
          <a:noFill/>
        </p:spPr>
      </p:pic>
      <p:pic>
        <p:nvPicPr>
          <p:cNvPr id="7176" name="Picture 8" descr="C:\Users\Szef\AppData\Local\Microsoft\Windows\INetCache\IE\3VUG9B62\tea_PNG1689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5840" y="5013176"/>
            <a:ext cx="2915705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/>
              <a:t>CELE PROJEKTU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608760" y="1599840"/>
            <a:ext cx="10972080" cy="4525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2800" b="0" strike="noStrike" spc="-1" dirty="0">
                <a:latin typeface="+mj-lt"/>
              </a:rPr>
              <a:t>Zdobycie nowych kompetencji zawodowych w zakresie obsługi gościa hotelowego w różnych obszarach jego działalności ( recepcja, gastronomia, bar, SPA, służba pięter ),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2800" b="0" strike="noStrike" spc="-1" dirty="0">
                <a:latin typeface="+mj-lt"/>
              </a:rPr>
              <a:t>Poznanie organizacji pracy w hotelach o wysokim standardzie usług, 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2800" b="0" strike="noStrike" spc="-1" dirty="0">
                <a:latin typeface="+mj-lt"/>
              </a:rPr>
              <a:t>Podniesienie umiejętności komunikowania się  w języku obcym, 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2800" b="0" strike="noStrike" spc="-1" dirty="0">
                <a:latin typeface="+mj-lt"/>
              </a:rPr>
              <a:t>Poznanie kultury kraju, w którym był realizowany staż,</a:t>
            </a: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pl-PL" sz="2800" b="0" strike="noStrike" spc="-1" dirty="0">
                <a:latin typeface="+mj-lt"/>
              </a:rPr>
              <a:t>Nabycie umiejętności funkcjonowania w sytuacjach życia codziennego w innym kraju.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Zdjecia wasze wspolne</a:t>
            </a:r>
          </a:p>
        </p:txBody>
      </p:sp>
      <p:sp>
        <p:nvSpPr>
          <p:cNvPr id="207" name="TextShape 2"/>
          <p:cNvSpPr txBox="1"/>
          <p:nvPr/>
        </p:nvSpPr>
        <p:spPr>
          <a:xfrm>
            <a:off x="8028000" y="1599840"/>
            <a:ext cx="3532680" cy="215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3"/>
          <p:cNvSpPr txBox="1"/>
          <p:nvPr/>
        </p:nvSpPr>
        <p:spPr>
          <a:xfrm>
            <a:off x="608760" y="3963960"/>
            <a:ext cx="3532680" cy="215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TextShape 4"/>
          <p:cNvSpPr txBox="1"/>
          <p:nvPr/>
        </p:nvSpPr>
        <p:spPr>
          <a:xfrm>
            <a:off x="4318560" y="3963960"/>
            <a:ext cx="3532680" cy="215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8028000" y="3963960"/>
            <a:ext cx="3532680" cy="215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Obraz 10" descr="received_887420856334604.jpeg"/>
          <p:cNvPicPr>
            <a:picLocks noChangeAspect="1"/>
          </p:cNvPicPr>
          <p:nvPr/>
        </p:nvPicPr>
        <p:blipFill>
          <a:blip r:embed="rId2" cstate="print"/>
          <a:srcRect l="3228" r="10452"/>
          <a:stretch>
            <a:fillRect/>
          </a:stretch>
        </p:blipFill>
        <p:spPr>
          <a:xfrm>
            <a:off x="0" y="0"/>
            <a:ext cx="4511824" cy="3573016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3" cstate="print"/>
          <a:stretch/>
        </p:blipFill>
        <p:spPr>
          <a:xfrm>
            <a:off x="7320136" y="0"/>
            <a:ext cx="4871864" cy="3573016"/>
          </a:xfrm>
          <a:prstGeom prst="rect">
            <a:avLst/>
          </a:prstGeom>
          <a:ln>
            <a:noFill/>
          </a:ln>
        </p:spPr>
      </p:pic>
      <p:pic>
        <p:nvPicPr>
          <p:cNvPr id="14" name="Obraz 13"/>
          <p:cNvPicPr/>
          <p:nvPr/>
        </p:nvPicPr>
        <p:blipFill>
          <a:blip r:embed="rId4" cstate="print"/>
          <a:stretch/>
        </p:blipFill>
        <p:spPr>
          <a:xfrm>
            <a:off x="3719736" y="3501008"/>
            <a:ext cx="4392488" cy="3356992"/>
          </a:xfrm>
          <a:prstGeom prst="rect">
            <a:avLst/>
          </a:prstGeom>
          <a:ln>
            <a:noFill/>
          </a:ln>
        </p:spPr>
      </p:pic>
      <p:pic>
        <p:nvPicPr>
          <p:cNvPr id="15" name="Obraz 14" descr="received_712453943613990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28138"/>
            <a:ext cx="4439816" cy="3329862"/>
          </a:xfrm>
          <a:prstGeom prst="rect">
            <a:avLst/>
          </a:prstGeom>
        </p:spPr>
      </p:pic>
      <p:pic>
        <p:nvPicPr>
          <p:cNvPr id="16" name="Obraz 15" descr="IMG_20230928_195229643~2.jpg"/>
          <p:cNvPicPr>
            <a:picLocks noChangeAspect="1"/>
          </p:cNvPicPr>
          <p:nvPr/>
        </p:nvPicPr>
        <p:blipFill>
          <a:blip r:embed="rId6" cstate="print"/>
          <a:srcRect b="14647"/>
          <a:stretch>
            <a:fillRect/>
          </a:stretch>
        </p:blipFill>
        <p:spPr>
          <a:xfrm>
            <a:off x="7709842" y="3501008"/>
            <a:ext cx="4482158" cy="3356992"/>
          </a:xfrm>
          <a:prstGeom prst="rect">
            <a:avLst/>
          </a:prstGeom>
        </p:spPr>
      </p:pic>
      <p:pic>
        <p:nvPicPr>
          <p:cNvPr id="17" name="Obraz 16" descr="received_2896786980458388.jpeg"/>
          <p:cNvPicPr>
            <a:picLocks noChangeAspect="1"/>
          </p:cNvPicPr>
          <p:nvPr/>
        </p:nvPicPr>
        <p:blipFill>
          <a:blip r:embed="rId7" cstate="print"/>
          <a:srcRect l="9950" t="17343" r="2488" b="10090"/>
          <a:stretch>
            <a:fillRect/>
          </a:stretch>
        </p:blipFill>
        <p:spPr>
          <a:xfrm>
            <a:off x="4511824" y="0"/>
            <a:ext cx="3168352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911424" y="404664"/>
            <a:ext cx="10873208" cy="32369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8000" b="1" strike="noStrike" spc="-1" dirty="0">
                <a:latin typeface="+mj-lt"/>
                <a:cs typeface="Courier New" pitchFamily="49" charset="0"/>
              </a:rPr>
              <a:t>Poznajemy Majorkę</a:t>
            </a:r>
          </a:p>
        </p:txBody>
      </p:sp>
      <p:pic>
        <p:nvPicPr>
          <p:cNvPr id="6146" name="Picture 2" descr="C:\Users\Szef\AppData\Local\Microsoft\Windows\INetCache\IE\SVZEA2WZ\aeroplane-147495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6457">
            <a:off x="881633" y="3355709"/>
            <a:ext cx="4878524" cy="3201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360000" y="274320"/>
            <a:ext cx="112208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2600" b="1" strike="noStrike" spc="-1" dirty="0">
                <a:latin typeface="+mj-lt"/>
              </a:rPr>
              <a:t>Wycieczka 1 </a:t>
            </a:r>
            <a:br>
              <a:rPr b="1" dirty="0">
                <a:latin typeface="+mj-lt"/>
              </a:rPr>
            </a:br>
            <a:r>
              <a:rPr lang="pl-PL" sz="2600" b="1" strike="noStrike" spc="-1" dirty="0">
                <a:latin typeface="+mj-lt"/>
              </a:rPr>
              <a:t>Stolica Palma de </a:t>
            </a:r>
            <a:r>
              <a:rPr lang="pl-PL" sz="2600" b="1" strike="noStrike" spc="-1" dirty="0" err="1">
                <a:latin typeface="+mj-lt"/>
              </a:rPr>
              <a:t>Mallorca</a:t>
            </a:r>
            <a:endParaRPr lang="pl-PL" sz="2600" b="1" strike="noStrike" spc="-1" dirty="0">
              <a:latin typeface="+mj-lt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608760" y="1599840"/>
            <a:ext cx="5354280" cy="452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500"/>
          </a:bodyPr>
          <a:lstStyle/>
          <a:p>
            <a:r>
              <a:rPr lang="pl-PL" sz="2600" b="0" strike="noStrike" spc="-1" dirty="0">
                <a:latin typeface="+mj-lt"/>
              </a:rPr>
              <a:t>Nasze zwiedzanie wyspy zaczęliśmy w pierwszy weekend pobytu ok. godz. 12.00.  pod przewodnictwem Pani Wicedyrektor Doroty Sokołek zobaczyliśmy: Katedrę La </a:t>
            </a:r>
            <a:r>
              <a:rPr lang="pl-PL" sz="2600" b="0" strike="noStrike" spc="-1" dirty="0" err="1">
                <a:latin typeface="+mj-lt"/>
              </a:rPr>
              <a:t>Seu</a:t>
            </a:r>
            <a:r>
              <a:rPr lang="pl-PL" sz="2600" spc="-1" dirty="0">
                <a:latin typeface="+mj-lt"/>
              </a:rPr>
              <a:t>, </a:t>
            </a:r>
            <a:r>
              <a:rPr lang="pl-PL" sz="2600" b="0" strike="noStrike" spc="-1" dirty="0">
                <a:latin typeface="+mj-lt"/>
              </a:rPr>
              <a:t>Pałac </a:t>
            </a:r>
            <a:r>
              <a:rPr lang="pl-PL" sz="2600" b="0" strike="noStrike" spc="-1" dirty="0" err="1">
                <a:latin typeface="+mj-lt"/>
              </a:rPr>
              <a:t>Almudaina</a:t>
            </a:r>
            <a:r>
              <a:rPr lang="pl-PL" sz="2600" spc="-1" dirty="0">
                <a:latin typeface="+mj-lt"/>
              </a:rPr>
              <a:t>, p</a:t>
            </a:r>
            <a:r>
              <a:rPr lang="pl-PL" sz="2600" b="0" strike="noStrike" spc="-1" dirty="0">
                <a:latin typeface="+mj-lt"/>
              </a:rPr>
              <a:t>iękne secesyjne kamienice, urokliwe uliczki Starego Miasta oraz targ z owocami morza i bogata ofertą owoców, warzyw i produktów </a:t>
            </a:r>
            <a:r>
              <a:rPr lang="pl-PL" sz="2600" b="0" strike="noStrike" spc="-1" dirty="0" err="1">
                <a:latin typeface="+mj-lt"/>
              </a:rPr>
              <a:t>majorkańskich</a:t>
            </a:r>
            <a:r>
              <a:rPr lang="pl-PL" sz="2600" b="0" strike="noStrike" spc="-1" dirty="0">
                <a:latin typeface="+mj-lt"/>
              </a:rPr>
              <a:t>.</a:t>
            </a:r>
            <a:r>
              <a:rPr lang="pl-PL" sz="2600" spc="-1" dirty="0">
                <a:latin typeface="+mj-lt"/>
              </a:rPr>
              <a:t> Zjedliśmy pyszny obiad. Mieliśmy czas na spacer, podzieleni na małe grupki i w godzinach popołudniowych wróciliśmy do </a:t>
            </a:r>
            <a:r>
              <a:rPr lang="pl-PL" sz="2600" b="0" strike="noStrike" spc="-1" dirty="0">
                <a:latin typeface="+mj-lt"/>
              </a:rPr>
              <a:t>naszych miejscowości.</a:t>
            </a:r>
          </a:p>
        </p:txBody>
      </p:sp>
      <p:pic>
        <p:nvPicPr>
          <p:cNvPr id="214" name="Obraz 213"/>
          <p:cNvPicPr/>
          <p:nvPr/>
        </p:nvPicPr>
        <p:blipFill>
          <a:blip r:embed="rId2" cstate="print"/>
          <a:stretch/>
        </p:blipFill>
        <p:spPr>
          <a:xfrm>
            <a:off x="7248240" y="274320"/>
            <a:ext cx="4451760" cy="5935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Obraz 215"/>
          <p:cNvPicPr/>
          <p:nvPr/>
        </p:nvPicPr>
        <p:blipFill>
          <a:blip r:embed="rId2" cstate="print"/>
          <a:srcRect t="8285" r="4514" b="6320"/>
          <a:stretch/>
        </p:blipFill>
        <p:spPr>
          <a:xfrm>
            <a:off x="2711624" y="0"/>
            <a:ext cx="5112568" cy="3429000"/>
          </a:xfrm>
          <a:prstGeom prst="rect">
            <a:avLst/>
          </a:prstGeom>
          <a:ln>
            <a:noFill/>
          </a:ln>
        </p:spPr>
      </p:pic>
      <p:pic>
        <p:nvPicPr>
          <p:cNvPr id="217" name="Obraz 216"/>
          <p:cNvPicPr/>
          <p:nvPr/>
        </p:nvPicPr>
        <p:blipFill>
          <a:blip r:embed="rId3" cstate="print"/>
          <a:srcRect r="4514" b="14352"/>
          <a:stretch/>
        </p:blipFill>
        <p:spPr>
          <a:xfrm>
            <a:off x="2711624" y="3418856"/>
            <a:ext cx="5112568" cy="3439144"/>
          </a:xfrm>
          <a:prstGeom prst="rect">
            <a:avLst/>
          </a:prstGeom>
          <a:ln>
            <a:noFill/>
          </a:ln>
        </p:spPr>
      </p:pic>
      <p:pic>
        <p:nvPicPr>
          <p:cNvPr id="218" name="Obraz 217"/>
          <p:cNvPicPr/>
          <p:nvPr/>
        </p:nvPicPr>
        <p:blipFill>
          <a:blip r:embed="rId4" cstate="print"/>
          <a:srcRect t="2164" r="7292" b="11245"/>
          <a:stretch/>
        </p:blipFill>
        <p:spPr>
          <a:xfrm>
            <a:off x="7799512" y="0"/>
            <a:ext cx="4392488" cy="6858000"/>
          </a:xfrm>
          <a:prstGeom prst="rect">
            <a:avLst/>
          </a:prstGeom>
          <a:ln>
            <a:noFill/>
          </a:ln>
        </p:spPr>
      </p:pic>
      <p:pic>
        <p:nvPicPr>
          <p:cNvPr id="6" name="Obraz 5" descr="IMG_20230916_120806340_HDR.jpg"/>
          <p:cNvPicPr>
            <a:picLocks noChangeAspect="1"/>
          </p:cNvPicPr>
          <p:nvPr/>
        </p:nvPicPr>
        <p:blipFill>
          <a:blip r:embed="rId5" cstate="print"/>
          <a:srcRect t="30550" b="16784"/>
          <a:stretch>
            <a:fillRect/>
          </a:stretch>
        </p:blipFill>
        <p:spPr>
          <a:xfrm rot="5400000">
            <a:off x="-2076569" y="2069806"/>
            <a:ext cx="6864763" cy="27116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3200" b="1" strike="noStrike" spc="-1" dirty="0">
                <a:latin typeface="+mj-lt"/>
              </a:rPr>
              <a:t>Wycieczka 2 </a:t>
            </a:r>
            <a:br>
              <a:rPr b="1" dirty="0">
                <a:latin typeface="+mj-lt"/>
              </a:rPr>
            </a:br>
            <a:r>
              <a:rPr lang="pl-PL" sz="3200" b="1" strike="noStrike" spc="-1" dirty="0" err="1">
                <a:latin typeface="+mj-lt"/>
              </a:rPr>
              <a:t>Alcudia</a:t>
            </a:r>
            <a:r>
              <a:rPr lang="pl-PL" sz="3200" b="1" strike="noStrike" spc="-1" dirty="0">
                <a:latin typeface="+mj-lt"/>
              </a:rPr>
              <a:t>, </a:t>
            </a:r>
            <a:r>
              <a:rPr lang="pl-PL" sz="3200" b="1" strike="noStrike" spc="-1" dirty="0" err="1">
                <a:latin typeface="+mj-lt"/>
              </a:rPr>
              <a:t>Valldemossa</a:t>
            </a:r>
            <a:endParaRPr lang="pl-PL" sz="3200" b="1" strike="noStrike" spc="-1" dirty="0">
              <a:latin typeface="+mj-lt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0" y="1599840"/>
            <a:ext cx="59630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27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pl-PL" sz="2270" b="0" strike="noStrike" spc="-1" dirty="0">
                <a:latin typeface="+mj-lt"/>
              </a:rPr>
              <a:t>Po całym tygodniu intensywnej pracy przyszedł czas na upragnioną wycieczkę. </a:t>
            </a:r>
            <a:r>
              <a:rPr lang="pl-PL" sz="2270" spc="-1" dirty="0">
                <a:latin typeface="+mj-lt"/>
              </a:rPr>
              <a:t>T</a:t>
            </a:r>
            <a:r>
              <a:rPr lang="pl-PL" sz="2270" b="0" strike="noStrike" spc="-1" dirty="0">
                <a:latin typeface="+mj-lt"/>
              </a:rPr>
              <a:t>ym razem zwiedzaliśmy całą grupą dwa piękne miejsca na mapie Majorki. Pierwszym miejscem była </a:t>
            </a:r>
            <a:r>
              <a:rPr lang="pl-PL" sz="2270" b="1" strike="noStrike" spc="-1" dirty="0" err="1">
                <a:latin typeface="+mj-lt"/>
              </a:rPr>
              <a:t>Alcudia</a:t>
            </a:r>
            <a:r>
              <a:rPr lang="pl-PL" sz="2270" b="0" strike="noStrike" spc="-1" dirty="0">
                <a:latin typeface="+mj-lt"/>
              </a:rPr>
              <a:t>- </a:t>
            </a:r>
            <a:r>
              <a:rPr lang="pl-PL" sz="2270" spc="-1" dirty="0">
                <a:latin typeface="+mj-lt"/>
              </a:rPr>
              <a:t>zabytkowe klimatyczne miasteczko</a:t>
            </a:r>
            <a:r>
              <a:rPr lang="pl-PL" sz="2270" b="0" strike="noStrike" spc="-1" dirty="0">
                <a:latin typeface="+mj-lt"/>
              </a:rPr>
              <a:t>  zamknięte w murach obronnych. 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270" b="0" strike="noStrike" spc="-1" dirty="0">
                <a:latin typeface="+mj-lt"/>
              </a:rPr>
              <a:t>Drugim miejscem była położona w górach </a:t>
            </a:r>
            <a:r>
              <a:rPr lang="pl-PL" sz="2270" b="1" strike="noStrike" spc="-1" dirty="0" err="1">
                <a:latin typeface="+mj-lt"/>
              </a:rPr>
              <a:t>Valldemossa</a:t>
            </a:r>
            <a:r>
              <a:rPr lang="pl-PL" sz="2270" b="0" strike="noStrike" spc="-1" dirty="0">
                <a:latin typeface="+mj-lt"/>
              </a:rPr>
              <a:t> – odwiedziliśmy tutaj muzeum jednego z najwybitniejszych Polaków Fryderyka Chopina</a:t>
            </a:r>
          </a:p>
        </p:txBody>
      </p:sp>
      <p:pic>
        <p:nvPicPr>
          <p:cNvPr id="221" name="Obraz 220"/>
          <p:cNvPicPr/>
          <p:nvPr/>
        </p:nvPicPr>
        <p:blipFill>
          <a:blip r:embed="rId2" cstate="print"/>
          <a:stretch/>
        </p:blipFill>
        <p:spPr>
          <a:xfrm>
            <a:off x="8965320" y="2647440"/>
            <a:ext cx="3226680" cy="4210560"/>
          </a:xfrm>
          <a:prstGeom prst="rect">
            <a:avLst/>
          </a:prstGeom>
          <a:ln>
            <a:noFill/>
          </a:ln>
        </p:spPr>
      </p:pic>
      <p:pic>
        <p:nvPicPr>
          <p:cNvPr id="223" name="Obraz 222"/>
          <p:cNvPicPr/>
          <p:nvPr/>
        </p:nvPicPr>
        <p:blipFill>
          <a:blip r:embed="rId3" cstate="print"/>
          <a:stretch/>
        </p:blipFill>
        <p:spPr>
          <a:xfrm>
            <a:off x="5807968" y="2622600"/>
            <a:ext cx="3176280" cy="4235400"/>
          </a:xfrm>
          <a:prstGeom prst="rect">
            <a:avLst/>
          </a:prstGeom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tretch/>
        </p:blipFill>
        <p:spPr>
          <a:xfrm>
            <a:off x="7968208" y="0"/>
            <a:ext cx="4223792" cy="31409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Obraz 6" descr="IMG_20230923_155826887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435541" y="536637"/>
            <a:ext cx="4293096" cy="3219822"/>
          </a:xfrm>
          <a:prstGeom prst="rect">
            <a:avLst/>
          </a:prstGeom>
        </p:spPr>
      </p:pic>
      <p:pic>
        <p:nvPicPr>
          <p:cNvPr id="14" name="Obraz 13" descr="IMG_20230923_154546624_HDR.jpg"/>
          <p:cNvPicPr>
            <a:picLocks noChangeAspect="1"/>
          </p:cNvPicPr>
          <p:nvPr/>
        </p:nvPicPr>
        <p:blipFill>
          <a:blip r:embed="rId3" cstate="print"/>
          <a:srcRect t="15441"/>
          <a:stretch>
            <a:fillRect/>
          </a:stretch>
        </p:blipFill>
        <p:spPr>
          <a:xfrm>
            <a:off x="3935760" y="0"/>
            <a:ext cx="4151784" cy="2610377"/>
          </a:xfrm>
          <a:prstGeom prst="rect">
            <a:avLst/>
          </a:prstGeom>
        </p:spPr>
      </p:pic>
      <p:pic>
        <p:nvPicPr>
          <p:cNvPr id="16" name="Obraz 15" descr="received_991849615441225.jpeg"/>
          <p:cNvPicPr>
            <a:picLocks noChangeAspect="1"/>
          </p:cNvPicPr>
          <p:nvPr/>
        </p:nvPicPr>
        <p:blipFill>
          <a:blip r:embed="rId4" cstate="print"/>
          <a:srcRect b="2596"/>
          <a:stretch>
            <a:fillRect/>
          </a:stretch>
        </p:blipFill>
        <p:spPr>
          <a:xfrm>
            <a:off x="0" y="0"/>
            <a:ext cx="4007768" cy="6858000"/>
          </a:xfrm>
          <a:prstGeom prst="rect">
            <a:avLst/>
          </a:prstGeom>
        </p:spPr>
      </p:pic>
      <p:pic>
        <p:nvPicPr>
          <p:cNvPr id="19" name="Obraz 18"/>
          <p:cNvPicPr/>
          <p:nvPr/>
        </p:nvPicPr>
        <p:blipFill>
          <a:blip r:embed="rId5" cstate="print"/>
          <a:srcRect l="14453" t="2731" r="14063"/>
          <a:stretch/>
        </p:blipFill>
        <p:spPr>
          <a:xfrm>
            <a:off x="4007768" y="4293096"/>
            <a:ext cx="4151784" cy="2564904"/>
          </a:xfrm>
          <a:prstGeom prst="rect">
            <a:avLst/>
          </a:prstGeom>
          <a:ln>
            <a:noFill/>
          </a:ln>
        </p:spPr>
      </p:pic>
      <p:pic>
        <p:nvPicPr>
          <p:cNvPr id="20" name="Obraz 19"/>
          <p:cNvPicPr/>
          <p:nvPr/>
        </p:nvPicPr>
        <p:blipFill>
          <a:blip r:embed="rId6" cstate="print"/>
          <a:srcRect l="12188" t="14037" r="13902"/>
          <a:stretch/>
        </p:blipFill>
        <p:spPr>
          <a:xfrm>
            <a:off x="4007768" y="2492896"/>
            <a:ext cx="4079776" cy="2204864"/>
          </a:xfrm>
          <a:prstGeom prst="rect">
            <a:avLst/>
          </a:prstGeom>
          <a:ln>
            <a:noFill/>
          </a:ln>
        </p:spPr>
      </p:pic>
      <p:pic>
        <p:nvPicPr>
          <p:cNvPr id="21" name="Obraz 20" descr="received_714538997240140.jpeg"/>
          <p:cNvPicPr>
            <a:picLocks noChangeAspect="1"/>
          </p:cNvPicPr>
          <p:nvPr/>
        </p:nvPicPr>
        <p:blipFill>
          <a:blip r:embed="rId7" cstate="print"/>
          <a:srcRect t="2596"/>
          <a:stretch>
            <a:fillRect/>
          </a:stretch>
        </p:blipFill>
        <p:spPr>
          <a:xfrm>
            <a:off x="8087544" y="0"/>
            <a:ext cx="41044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263352" y="116632"/>
            <a:ext cx="11053608" cy="206928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4400" b="1" strike="noStrike" spc="-1" dirty="0">
                <a:latin typeface="Courier New" pitchFamily="49" charset="0"/>
                <a:cs typeface="Courier New" pitchFamily="49" charset="0"/>
              </a:rPr>
              <a:t>Wycieczka 3 </a:t>
            </a:r>
            <a:br>
              <a:rPr b="1" dirty="0">
                <a:latin typeface="Courier New" pitchFamily="49" charset="0"/>
                <a:cs typeface="Courier New" pitchFamily="49" charset="0"/>
              </a:rPr>
            </a:br>
            <a:r>
              <a:rPr lang="pl-PL" sz="4400" b="1" strike="noStrike" spc="-1" dirty="0" err="1">
                <a:latin typeface="Courier New" pitchFamily="49" charset="0"/>
                <a:cs typeface="Courier New" pitchFamily="49" charset="0"/>
              </a:rPr>
              <a:t>Sóller</a:t>
            </a:r>
            <a:endParaRPr lang="pl-PL" sz="4400" b="1" strike="noStrike" spc="-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-203040" y="1954440"/>
            <a:ext cx="6143040" cy="4525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227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r>
              <a:rPr lang="pl-PL" sz="2270" b="0" strike="noStrike" spc="-1" dirty="0">
                <a:latin typeface="+mj-lt"/>
              </a:rPr>
              <a:t>Wycieczka zaczęła się w Palmie, z której drewnianym, zabytkowym pociągiem wyruszyliśmy do </a:t>
            </a:r>
            <a:r>
              <a:rPr lang="pl-PL" sz="2270" b="0" strike="noStrike" spc="-1" dirty="0" err="1">
                <a:latin typeface="+mj-lt"/>
              </a:rPr>
              <a:t>Sóller</a:t>
            </a:r>
            <a:r>
              <a:rPr lang="pl-PL" sz="2270" b="0" strike="noStrike" spc="-1" dirty="0">
                <a:latin typeface="+mj-lt"/>
              </a:rPr>
              <a:t>, po drodze mijaliśmy piękne </a:t>
            </a:r>
            <a:r>
              <a:rPr lang="pl-PL" sz="2270" spc="-1" dirty="0">
                <a:latin typeface="+mj-lt"/>
              </a:rPr>
              <a:t>tarasy widokowe</a:t>
            </a:r>
            <a:r>
              <a:rPr lang="pl-PL" sz="2270" b="0" strike="noStrike" spc="-1" dirty="0">
                <a:latin typeface="+mj-lt"/>
              </a:rPr>
              <a:t>. 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</a:pPr>
            <a:r>
              <a:rPr lang="pl-PL" sz="2270" b="0" strike="noStrike" spc="-1" dirty="0">
                <a:latin typeface="+mj-lt"/>
              </a:rPr>
              <a:t>    W </a:t>
            </a:r>
            <a:r>
              <a:rPr lang="pl-PL" sz="2270" b="0" strike="noStrike" spc="-1" dirty="0" err="1">
                <a:latin typeface="+mj-lt"/>
              </a:rPr>
              <a:t>Sóller</a:t>
            </a:r>
            <a:r>
              <a:rPr lang="pl-PL" sz="2270" b="0" strike="noStrike" spc="-1" dirty="0">
                <a:latin typeface="+mj-lt"/>
              </a:rPr>
              <a:t> zobaczyliśmy typowe </a:t>
            </a:r>
            <a:r>
              <a:rPr lang="pl-PL" sz="2270" b="0" strike="noStrike" spc="-1" dirty="0" err="1">
                <a:latin typeface="+mj-lt"/>
              </a:rPr>
              <a:t>majorkańskie</a:t>
            </a:r>
            <a:r>
              <a:rPr lang="pl-PL" sz="2270" b="0" strike="noStrike" spc="-1" dirty="0">
                <a:latin typeface="+mj-lt"/>
              </a:rPr>
              <a:t> kamieniczki oraz odwiedziliśmy klimatyczny ryneczek, na którym odbywał się właśnie kiermasz lokalnych produktów. Duże wrażenie zrobił na nas Kościół </a:t>
            </a:r>
            <a:r>
              <a:rPr lang="pl-PL" sz="2270" b="0" strike="noStrike" spc="-1" dirty="0" err="1">
                <a:latin typeface="+mj-lt"/>
              </a:rPr>
              <a:t>Sant</a:t>
            </a:r>
            <a:r>
              <a:rPr lang="pl-PL" sz="2270" b="0" strike="noStrike" spc="-1" dirty="0">
                <a:latin typeface="+mj-lt"/>
              </a:rPr>
              <a:t> </a:t>
            </a:r>
            <a:r>
              <a:rPr lang="pl-PL" sz="2270" b="0" strike="noStrike" spc="-1" dirty="0" err="1">
                <a:latin typeface="+mj-lt"/>
              </a:rPr>
              <a:t>Bartomeu</a:t>
            </a:r>
            <a:r>
              <a:rPr lang="pl-PL" sz="2270" spc="-1" dirty="0">
                <a:latin typeface="+mj-lt"/>
              </a:rPr>
              <a:t>. N</a:t>
            </a:r>
            <a:r>
              <a:rPr lang="pl-PL" sz="2270" b="0" strike="noStrike" spc="-1" dirty="0">
                <a:latin typeface="+mj-lt"/>
              </a:rPr>
              <a:t>astępnie zabytkowym tramwajem ruszyliśmy do Port de </a:t>
            </a:r>
            <a:r>
              <a:rPr lang="pl-PL" sz="2270" b="0" strike="noStrike" spc="-1" dirty="0" err="1">
                <a:latin typeface="+mj-lt"/>
              </a:rPr>
              <a:t>Sóller</a:t>
            </a:r>
            <a:r>
              <a:rPr lang="pl-PL" sz="2270" b="0" strike="noStrike" spc="-1" dirty="0">
                <a:latin typeface="+mj-lt"/>
              </a:rPr>
              <a:t> na plażę oraz wspólny obiad.</a:t>
            </a:r>
          </a:p>
        </p:txBody>
      </p:sp>
      <p:pic>
        <p:nvPicPr>
          <p:cNvPr id="231" name="Obraz 230"/>
          <p:cNvPicPr/>
          <p:nvPr/>
        </p:nvPicPr>
        <p:blipFill>
          <a:blip r:embed="rId2" cstate="print"/>
          <a:stretch/>
        </p:blipFill>
        <p:spPr>
          <a:xfrm>
            <a:off x="7127640" y="3060000"/>
            <a:ext cx="5064120" cy="3798000"/>
          </a:xfrm>
          <a:prstGeom prst="rect">
            <a:avLst/>
          </a:prstGeom>
          <a:ln>
            <a:noFill/>
          </a:ln>
        </p:spPr>
      </p:pic>
      <p:pic>
        <p:nvPicPr>
          <p:cNvPr id="232" name="Obraz 231"/>
          <p:cNvPicPr/>
          <p:nvPr/>
        </p:nvPicPr>
        <p:blipFill>
          <a:blip r:embed="rId3" cstate="print"/>
          <a:stretch/>
        </p:blipFill>
        <p:spPr>
          <a:xfrm>
            <a:off x="5760000" y="0"/>
            <a:ext cx="5347080" cy="401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Obraz 233"/>
          <p:cNvPicPr/>
          <p:nvPr/>
        </p:nvPicPr>
        <p:blipFill>
          <a:blip r:embed="rId2" cstate="print"/>
          <a:stretch/>
        </p:blipFill>
        <p:spPr>
          <a:xfrm>
            <a:off x="5159896" y="2276872"/>
            <a:ext cx="3888432" cy="4581128"/>
          </a:xfrm>
          <a:prstGeom prst="rect">
            <a:avLst/>
          </a:prstGeom>
          <a:ln>
            <a:noFill/>
          </a:ln>
        </p:spPr>
      </p:pic>
      <p:pic>
        <p:nvPicPr>
          <p:cNvPr id="236" name="Obraz 235"/>
          <p:cNvPicPr/>
          <p:nvPr/>
        </p:nvPicPr>
        <p:blipFill>
          <a:blip r:embed="rId3" cstate="print"/>
          <a:stretch/>
        </p:blipFill>
        <p:spPr>
          <a:xfrm>
            <a:off x="5159896" y="0"/>
            <a:ext cx="3863752" cy="2924944"/>
          </a:xfrm>
          <a:prstGeom prst="rect">
            <a:avLst/>
          </a:prstGeom>
          <a:ln>
            <a:noFill/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tretch/>
        </p:blipFill>
        <p:spPr>
          <a:xfrm>
            <a:off x="0" y="0"/>
            <a:ext cx="5159896" cy="6858000"/>
          </a:xfrm>
          <a:prstGeom prst="rect">
            <a:avLst/>
          </a:prstGeom>
          <a:ln>
            <a:noFill/>
          </a:ln>
        </p:spPr>
      </p:pic>
      <p:pic>
        <p:nvPicPr>
          <p:cNvPr id="8" name="Obraz 7" descr="IMG_20230914_193756051.jpg"/>
          <p:cNvPicPr>
            <a:picLocks noChangeAspect="1"/>
          </p:cNvPicPr>
          <p:nvPr/>
        </p:nvPicPr>
        <p:blipFill>
          <a:blip r:embed="rId5" cstate="print"/>
          <a:srcRect r="6637" b="9783"/>
          <a:stretch>
            <a:fillRect/>
          </a:stretch>
        </p:blipFill>
        <p:spPr>
          <a:xfrm rot="5400000">
            <a:off x="8365604" y="3031604"/>
            <a:ext cx="4437112" cy="3215680"/>
          </a:xfrm>
          <a:prstGeom prst="rect">
            <a:avLst/>
          </a:prstGeom>
        </p:spPr>
      </p:pic>
      <p:pic>
        <p:nvPicPr>
          <p:cNvPr id="9" name="Obraz 8" descr="IMG_20231001_160749107.jpg"/>
          <p:cNvPicPr>
            <a:picLocks noChangeAspect="1"/>
          </p:cNvPicPr>
          <p:nvPr/>
        </p:nvPicPr>
        <p:blipFill>
          <a:blip r:embed="rId6" cstate="print"/>
          <a:srcRect l="28955" t="14898" r="17862" b="7143"/>
          <a:stretch>
            <a:fillRect/>
          </a:stretch>
        </p:blipFill>
        <p:spPr>
          <a:xfrm rot="5400000" flipV="1">
            <a:off x="9121689" y="-145367"/>
            <a:ext cx="2924944" cy="32156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0" y="0"/>
            <a:ext cx="540060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pl-PL" sz="4400" b="1" strike="noStrike" spc="-1" dirty="0">
              <a:latin typeface="+mj-lt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407368" y="116632"/>
            <a:ext cx="7000680" cy="439248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4000" b="1" strike="noStrike" spc="-1" dirty="0">
                <a:latin typeface="+mj-lt"/>
              </a:rPr>
              <a:t>Po pracy, w czasie wolnym: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-"/>
            </a:pPr>
            <a:r>
              <a:rPr lang="pl-PL" sz="2400" spc="-1" dirty="0">
                <a:latin typeface="+mj-lt"/>
              </a:rPr>
              <a:t>o</a:t>
            </a:r>
            <a:r>
              <a:rPr lang="pl-PL" sz="2400" b="0" strike="noStrike" spc="-1" dirty="0">
                <a:latin typeface="+mj-lt"/>
              </a:rPr>
              <a:t>dpoczywaliśmy po całym dniu ciężkiej pracy,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-"/>
            </a:pPr>
            <a:r>
              <a:rPr lang="pl-PL" sz="2400" b="0" strike="noStrike" spc="-1" dirty="0">
                <a:latin typeface="+mj-lt"/>
              </a:rPr>
              <a:t>spacerowaliśmy po </a:t>
            </a:r>
            <a:r>
              <a:rPr lang="pl-PL" sz="2400" b="0" strike="noStrike" spc="-1" dirty="0" err="1">
                <a:latin typeface="+mj-lt"/>
              </a:rPr>
              <a:t>Palmanova</a:t>
            </a:r>
            <a:r>
              <a:rPr lang="pl-PL" sz="2400" b="0" strike="noStrike" spc="-1" dirty="0">
                <a:latin typeface="+mj-lt"/>
              </a:rPr>
              <a:t> (I grupa) oraz </a:t>
            </a:r>
          </a:p>
          <a:p>
            <a:pPr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400" spc="-1" dirty="0">
                <a:latin typeface="+mj-lt"/>
              </a:rPr>
              <a:t>    </a:t>
            </a:r>
            <a:r>
              <a:rPr lang="pl-PL" sz="2400" b="0" strike="noStrike" spc="-1" dirty="0">
                <a:latin typeface="+mj-lt"/>
              </a:rPr>
              <a:t>po Cala </a:t>
            </a:r>
            <a:r>
              <a:rPr lang="pl-PL" sz="2400" b="0" strike="noStrike" spc="-1" dirty="0" err="1">
                <a:latin typeface="+mj-lt"/>
              </a:rPr>
              <a:t>Millor</a:t>
            </a:r>
            <a:r>
              <a:rPr lang="pl-PL" sz="2400" b="0" strike="noStrike" spc="-1" dirty="0">
                <a:latin typeface="+mj-lt"/>
              </a:rPr>
              <a:t> (II grupa),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400" b="0" strike="noStrike" spc="-1" dirty="0">
                <a:latin typeface="+mj-lt"/>
              </a:rPr>
              <a:t>-   plażowaliśmy na pięknych plażach,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pl-PL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6816080" y="1549794"/>
            <a:ext cx="4769440" cy="45756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23792" y="3847400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-"/>
            </a:pPr>
            <a:r>
              <a:rPr lang="pl-PL" sz="2400" spc="-1" dirty="0">
                <a:latin typeface="+mj-lt"/>
              </a:rPr>
              <a:t>p</a:t>
            </a:r>
            <a:r>
              <a:rPr lang="pl-PL" sz="2400" b="0" strike="noStrike" spc="-1" dirty="0">
                <a:latin typeface="+mj-lt"/>
              </a:rPr>
              <a:t>oznawaliśmy kuchnię śródziemnomorską degustując różne potrawy w pobliskich restauracjach</a:t>
            </a:r>
            <a:r>
              <a:rPr lang="pl-PL" sz="2800" b="0" strike="noStrike" spc="-1" dirty="0">
                <a:latin typeface="+mj-lt"/>
              </a:rPr>
              <a:t>.</a:t>
            </a:r>
          </a:p>
        </p:txBody>
      </p:sp>
      <p:pic>
        <p:nvPicPr>
          <p:cNvPr id="8" name="Obraz 7" descr="IMG_20230914_202348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188345" y="2854346"/>
            <a:ext cx="4575605" cy="3431704"/>
          </a:xfrm>
          <a:prstGeom prst="rect">
            <a:avLst/>
          </a:prstGeom>
        </p:spPr>
      </p:pic>
      <p:pic>
        <p:nvPicPr>
          <p:cNvPr id="9" name="Obraz 8" descr="IMG_20230926_160214859.jpg"/>
          <p:cNvPicPr>
            <a:picLocks noChangeAspect="1"/>
          </p:cNvPicPr>
          <p:nvPr/>
        </p:nvPicPr>
        <p:blipFill>
          <a:blip r:embed="rId3" cstate="print"/>
          <a:srcRect t="20568"/>
          <a:stretch>
            <a:fillRect/>
          </a:stretch>
        </p:blipFill>
        <p:spPr>
          <a:xfrm>
            <a:off x="7523989" y="0"/>
            <a:ext cx="4668011" cy="2780928"/>
          </a:xfrm>
          <a:prstGeom prst="rect">
            <a:avLst/>
          </a:prstGeom>
        </p:spPr>
      </p:pic>
      <p:pic>
        <p:nvPicPr>
          <p:cNvPr id="10" name="Obraz 9" descr="IMG_20230911_191716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4223792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608760" y="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latin typeface="+mj-lt"/>
              </a:rPr>
              <a:t>Nasze </a:t>
            </a:r>
            <a:r>
              <a:rPr lang="pl-PL" sz="4400" b="1" spc="-1" dirty="0">
                <a:latin typeface="+mj-lt"/>
              </a:rPr>
              <a:t>refleksje z udziału w projekcie Erasmus+</a:t>
            </a:r>
            <a:endParaRPr lang="pl-PL" sz="4400" b="1" strike="noStrike" spc="-1" dirty="0">
              <a:latin typeface="+mj-lt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0" y="1124280"/>
            <a:ext cx="12191400" cy="573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9500"/>
          </a:bodyPr>
          <a:lstStyle/>
          <a:p>
            <a:r>
              <a:rPr lang="pl-PL" dirty="0">
                <a:latin typeface="+mj-lt"/>
              </a:rPr>
              <a:t>Wyjazd na praktyki na Majorkę był spełnieniem moich marzeń i najlepszą przygodą mojego życia. Poznałam tam wspaniałych ludzi, z którymi spędziłam niezapomniane chwilę. Podczas wyjazdu nauczyłam się wiele, nie tylko technik pracy w hotelu, ale również rozwinęłam się pod względem językowym oraz stałam się bardziej otwarta na ludzi. -Agata </a:t>
            </a:r>
          </a:p>
          <a:p>
            <a:r>
              <a:rPr lang="pl-PL" dirty="0">
                <a:latin typeface="+mj-lt"/>
              </a:rPr>
              <a:t> </a:t>
            </a:r>
          </a:p>
          <a:p>
            <a:r>
              <a:rPr lang="pl-PL" dirty="0">
                <a:latin typeface="+mj-lt"/>
              </a:rPr>
              <a:t>Dla mnie było to super przeżycie, stałem się bardziej otwarty wobec innych i zdobyłem pewność siebie do używania języka obcego przez co nie mam już z tym takiego problemu. Jeżeli chodzi o wyspę to Majorka jest bardzo pięknym miejscem - Krzysiek.</a:t>
            </a:r>
          </a:p>
          <a:p>
            <a:r>
              <a:rPr lang="pl-PL" dirty="0">
                <a:latin typeface="+mj-lt"/>
              </a:rPr>
              <a:t> </a:t>
            </a:r>
          </a:p>
          <a:p>
            <a:r>
              <a:rPr lang="pl-PL" dirty="0">
                <a:latin typeface="+mj-lt"/>
              </a:rPr>
              <a:t>Wyjazd na staż był dla mnie marzeniem, które udało mi się spełnić. Dzięki temu poznałam nieznaną mi kulturę i zwyczaje oraz podniosłam umiejętności językowe, poznałam pracę w hotelu o bardzo wysokim standardzie, zobaczyłam piękne miejsca i poznałam niesamowitych ludzi - Natalia</a:t>
            </a:r>
          </a:p>
          <a:p>
            <a:r>
              <a:rPr lang="pl-PL" dirty="0">
                <a:latin typeface="+mj-lt"/>
              </a:rPr>
              <a:t> </a:t>
            </a:r>
          </a:p>
          <a:p>
            <a:r>
              <a:rPr lang="pl-PL" dirty="0">
                <a:latin typeface="+mj-lt"/>
              </a:rPr>
              <a:t>Dla mnie Praktyki Erasmus+ były szansą na "otworzenie" samego siebie, pomogły mi zdobyć niezbędne kompetencje zawodowe, zwiększyć swobodę porozumiewania się w języku obcym oraz poznać bardzo sympatycznych ludzi. Podczas stażu odwiedziłem wiele pięknych miejsc z bardzo zachwycającą historią – Patryk</a:t>
            </a:r>
          </a:p>
          <a:p>
            <a:r>
              <a:rPr lang="pl-PL" dirty="0">
                <a:latin typeface="+mj-lt"/>
              </a:rPr>
              <a:t> </a:t>
            </a:r>
          </a:p>
          <a:p>
            <a:r>
              <a:rPr lang="pl-PL" dirty="0">
                <a:latin typeface="+mj-lt"/>
              </a:rPr>
              <a:t>Podczas tego niesamowitego stażu spełniłem swoje marzenie zawodowe oraz prywatne, poznałem wiele wspaniałych osób, z którymi mam kontakt do dzisiaj, zdobyłem nowych przyjaciół-osoby z mojej grupy, rozwinąłem swoje kompetencje językowe i jeszcze bardziej otworzyłem się na ludzi. Wiem, że nigdy nie zapomnę tego miesiąca i będzie to najlepsze wspomnienie w moim życiu. - Mateusz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-2512080" y="18000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i="1" strike="noStrike" spc="-1" dirty="0"/>
              <a:t>O MAJORCE</a:t>
            </a:r>
          </a:p>
        </p:txBody>
      </p:sp>
      <p:sp>
        <p:nvSpPr>
          <p:cNvPr id="135" name="TextShape 2"/>
          <p:cNvSpPr txBox="1"/>
          <p:nvPr/>
        </p:nvSpPr>
        <p:spPr>
          <a:xfrm>
            <a:off x="405720" y="1080000"/>
            <a:ext cx="535428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3200" b="0" strike="noStrike" spc="-1" dirty="0">
                <a:solidFill>
                  <a:srgbClr val="000000"/>
                </a:solidFill>
              </a:rPr>
              <a:t> 	</a:t>
            </a:r>
            <a:r>
              <a:rPr lang="pl-PL" sz="2200" b="1" strike="noStrike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Majorka jest położona na Morzu Śródziemnym i jest największą wyspą archipelagu Balearów.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200" b="1" strike="noStrike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 	Położenie na Morzu Śródziemnym sprawia, że woda oblewająca wyspę jest krystalicznie niebieska, a piaszczyste plaże przyciągają turystów z całego świata. Stolicą Majorki jest Palma de </a:t>
            </a:r>
            <a:r>
              <a:rPr lang="pl-PL" sz="2200" b="1" strike="noStrike" spc="-1" dirty="0" err="1">
                <a:ea typeface="Calibri Light" panose="020F0302020204030204" pitchFamily="34" charset="0"/>
                <a:cs typeface="Calibri Light" panose="020F0302020204030204" pitchFamily="34" charset="0"/>
              </a:rPr>
              <a:t>Mallorca</a:t>
            </a:r>
            <a:r>
              <a:rPr lang="pl-PL" sz="2200" b="1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. Dzięki </a:t>
            </a:r>
            <a:r>
              <a:rPr lang="pl-PL" sz="2200" b="1" strike="noStrike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bogatym  zabytkom miasto  zaliczane </a:t>
            </a:r>
            <a:r>
              <a:rPr lang="pl-PL" sz="2200" b="1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jest</a:t>
            </a:r>
            <a:r>
              <a:rPr lang="pl-PL" sz="2200" b="1" strike="noStrike" spc="-1" dirty="0">
                <a:ea typeface="Calibri Light" panose="020F0302020204030204" pitchFamily="34" charset="0"/>
                <a:cs typeface="Calibri Light" panose="020F0302020204030204" pitchFamily="34" charset="0"/>
              </a:rPr>
              <a:t> do najpiękniejszych miast w Europie.  </a:t>
            </a:r>
          </a:p>
        </p:txBody>
      </p:sp>
      <p:pic>
        <p:nvPicPr>
          <p:cNvPr id="136" name="Obraz 135"/>
          <p:cNvPicPr/>
          <p:nvPr/>
        </p:nvPicPr>
        <p:blipFill>
          <a:blip r:embed="rId2" cstate="print"/>
          <a:stretch/>
        </p:blipFill>
        <p:spPr>
          <a:xfrm>
            <a:off x="8831520" y="-180000"/>
            <a:ext cx="3360240" cy="2520000"/>
          </a:xfrm>
          <a:prstGeom prst="rect">
            <a:avLst/>
          </a:prstGeom>
          <a:ln>
            <a:noFill/>
          </a:ln>
        </p:spPr>
      </p:pic>
      <p:pic>
        <p:nvPicPr>
          <p:cNvPr id="137" name="Obraz 136"/>
          <p:cNvPicPr/>
          <p:nvPr/>
        </p:nvPicPr>
        <p:blipFill>
          <a:blip r:embed="rId3" cstate="print"/>
          <a:stretch/>
        </p:blipFill>
        <p:spPr>
          <a:xfrm>
            <a:off x="5779440" y="4320000"/>
            <a:ext cx="3400560" cy="2550600"/>
          </a:xfrm>
          <a:prstGeom prst="rect">
            <a:avLst/>
          </a:prstGeom>
          <a:ln>
            <a:noFill/>
          </a:ln>
        </p:spPr>
      </p:pic>
      <p:pic>
        <p:nvPicPr>
          <p:cNvPr id="138" name="Obraz 137"/>
          <p:cNvPicPr/>
          <p:nvPr/>
        </p:nvPicPr>
        <p:blipFill>
          <a:blip r:embed="rId4" cstate="print"/>
          <a:stretch/>
        </p:blipFill>
        <p:spPr>
          <a:xfrm>
            <a:off x="5760000" y="1260000"/>
            <a:ext cx="3360240" cy="2520000"/>
          </a:xfrm>
          <a:prstGeom prst="rect">
            <a:avLst/>
          </a:prstGeom>
          <a:ln>
            <a:noFill/>
          </a:ln>
        </p:spPr>
      </p:pic>
      <p:pic>
        <p:nvPicPr>
          <p:cNvPr id="139" name="Obraz 138"/>
          <p:cNvPicPr/>
          <p:nvPr/>
        </p:nvPicPr>
        <p:blipFill>
          <a:blip r:embed="rId5" cstate="print"/>
          <a:stretch/>
        </p:blipFill>
        <p:spPr>
          <a:xfrm>
            <a:off x="8822520" y="2880000"/>
            <a:ext cx="3340800" cy="250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479376" y="548680"/>
            <a:ext cx="11449272" cy="57496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pl-PL"/>
              <a:t>Praktyki Erasmus+ były dla mnie niesamowitą przygodą. Pomogły mi one zdobyć kompetencje, które na pewno pomogą mi w przyszłości. Poznałam wspaniałych ludzi których zawsze będę wspominać z uśmiechem na twarzy, a przede wszystkim poznałam siebie i swoje możliwości.- Wiktoria</a:t>
            </a:r>
          </a:p>
          <a:p>
            <a:r>
              <a:rPr lang="pl-PL"/>
              <a:t> </a:t>
            </a:r>
          </a:p>
          <a:p>
            <a:r>
              <a:rPr lang="pl-PL"/>
              <a:t>Jestem bardzo wdzięczna, że dostałam szanse wzięcia udziału w projekcie Erasmus+, dzięki niemu poznałam wiele wspaniałych osób oraz zwiedziłam piękne miejsca. Zdobyłam nowe kompetencje zawodowe, rozwinęłam się w kwestii porozumiewania sie w obcych językach - Matylda </a:t>
            </a:r>
          </a:p>
          <a:p>
            <a:r>
              <a:rPr lang="pl-PL"/>
              <a:t> </a:t>
            </a:r>
          </a:p>
          <a:p>
            <a:r>
              <a:rPr lang="pl-PL"/>
              <a:t>Dzięki udziałowi w projekcie Erasmus+, zdobyłam wiele przydatnych umiejętności, poznałam nową wspaniałą kulturę oraz ludzi, a także nabrałam większego doświadczenia w kwestii porozumiewania się w obcym języku. To była wspaniała przygoda - Martyna </a:t>
            </a:r>
          </a:p>
          <a:p>
            <a:r>
              <a:rPr lang="pl-PL"/>
              <a:t> </a:t>
            </a:r>
          </a:p>
          <a:p>
            <a:r>
              <a:rPr lang="pl-PL"/>
              <a:t>Wyjazd był bardzo cennym doświadczeniem, które pozwoliło mi rozwinąć swoje kompetencje zawodowe i społeczne. Znacząco poprawiłam zdolności językowe, poznałam ciekawą kulturę i spotkałam cudownych ludzi – Kamila</a:t>
            </a:r>
          </a:p>
          <a:p>
            <a:r>
              <a:rPr lang="pl-PL"/>
              <a:t> </a:t>
            </a:r>
          </a:p>
          <a:p>
            <a:r>
              <a:rPr lang="pl-PL"/>
              <a:t>Dzięki udziale w projekcie nie tylko zyskałam nowe kompetencje w zawodzie czy też zwiedziłam piękną wyspę jaką jest Majorka, ale otworzyłam się bardziej na ludzi, co było jednym z moich celów, podszkoliłam swój język angielski. - Karolina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614496" y="585636"/>
            <a:ext cx="1097208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3200" strike="noStrike" spc="-1" dirty="0">
                <a:latin typeface="+mj-lt"/>
              </a:rPr>
              <a:t>    </a:t>
            </a:r>
            <a:r>
              <a:rPr lang="pl-PL" sz="2600" strike="noStrike" spc="-1" dirty="0">
                <a:latin typeface="+mj-lt"/>
              </a:rPr>
              <a:t>Dziękujemy serdecznie Pani Wicedyrektor Dorocie Sokołek za możliwość odbycia stażu na Majorce. Dziękujemy za codzienne rozmowy, spotkania, wspólne posiłki, wsparcie w pracy, spacery, plażowanie, wycieczki, ciekawostki, które Pani nam opowiadała. Dziękujemy za Pani troskę, opiekę, lojalność, danie nam poczucia bezpieczeństwa.</a:t>
            </a:r>
          </a:p>
          <a:p>
            <a:pPr marL="343080" indent="-343080" algn="r">
              <a:lnSpc>
                <a:spcPct val="100000"/>
              </a:lnSpc>
              <a:spcBef>
                <a:spcPts val="360"/>
              </a:spcBef>
            </a:pPr>
            <a:r>
              <a:rPr lang="pl-PL" i="1" strike="noStrike" spc="-1" dirty="0">
                <a:latin typeface="+mj-lt"/>
              </a:rPr>
              <a:t>Mateusz, Agata, Natalka, Patryk, Krzysiek</a:t>
            </a:r>
            <a:r>
              <a:rPr lang="pl-PL" b="0" i="1" strike="noStrike" spc="-1" dirty="0">
                <a:solidFill>
                  <a:schemeClr val="bg2"/>
                </a:solidFill>
                <a:latin typeface="Courier New"/>
              </a:rPr>
              <a:t>.</a:t>
            </a:r>
            <a:endParaRPr lang="pl-PL" b="0" strike="noStrike" spc="-1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6" name="Obraz 5" descr="Obraz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93314">
            <a:off x="399468" y="3707498"/>
            <a:ext cx="5168981" cy="2870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2"/>
          <p:cNvSpPr txBox="1"/>
          <p:nvPr/>
        </p:nvSpPr>
        <p:spPr>
          <a:xfrm>
            <a:off x="407368" y="908720"/>
            <a:ext cx="11174672" cy="510162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odtytuł 5"/>
          <p:cNvSpPr>
            <a:spLocks noGrp="1"/>
          </p:cNvSpPr>
          <p:nvPr>
            <p:ph type="subTitle"/>
          </p:nvPr>
        </p:nvSpPr>
        <p:spPr>
          <a:xfrm>
            <a:off x="551384" y="548680"/>
            <a:ext cx="10972080" cy="3632504"/>
          </a:xfrm>
        </p:spPr>
        <p:txBody>
          <a:bodyPr/>
          <a:lstStyle/>
          <a:p>
            <a:r>
              <a:rPr lang="pl-PL" sz="2600" dirty="0">
                <a:solidFill>
                  <a:schemeClr val="tx1"/>
                </a:solidFill>
                <a:latin typeface="+mj-lt"/>
                <a:cs typeface="Courier New" pitchFamily="49" charset="0"/>
              </a:rPr>
              <a:t>Dziękujemy Pani Profesor Renacie </a:t>
            </a:r>
            <a:r>
              <a:rPr lang="pl-PL" sz="2600" dirty="0" err="1">
                <a:solidFill>
                  <a:schemeClr val="tx1"/>
                </a:solidFill>
                <a:latin typeface="+mj-lt"/>
                <a:cs typeface="Courier New" pitchFamily="49" charset="0"/>
              </a:rPr>
              <a:t>Sadurskiej</a:t>
            </a:r>
            <a:r>
              <a:rPr lang="pl-PL" sz="2600" dirty="0">
                <a:solidFill>
                  <a:schemeClr val="tx1"/>
                </a:solidFill>
                <a:latin typeface="+mj-lt"/>
                <a:cs typeface="Courier New" pitchFamily="49" charset="0"/>
              </a:rPr>
              <a:t> za sprawowanie nad nami opieki podczas całego wyjazdu. Dziękujemy za każde wspólne wyjście, zainteresowanie, troskę. Za rozmowy i pomocną dłoń, na którą mogłyśmy liczyć w potrzebie.</a:t>
            </a:r>
          </a:p>
          <a:p>
            <a:endParaRPr lang="pl-PL" sz="2400" dirty="0">
              <a:solidFill>
                <a:schemeClr val="tx1"/>
              </a:solidFill>
              <a:latin typeface="+mj-lt"/>
              <a:cs typeface="Courier New" pitchFamily="49" charset="0"/>
            </a:endParaRPr>
          </a:p>
          <a:p>
            <a:r>
              <a:rPr lang="pl-PL" sz="2400" dirty="0">
                <a:solidFill>
                  <a:schemeClr val="tx1"/>
                </a:solidFill>
                <a:latin typeface="+mj-lt"/>
                <a:cs typeface="Courier New" pitchFamily="49" charset="0"/>
              </a:rPr>
              <a:t>Karolina, Martyna, Kamila, Wiktoria, Matylda</a:t>
            </a:r>
          </a:p>
        </p:txBody>
      </p:sp>
      <p:pic>
        <p:nvPicPr>
          <p:cNvPr id="8" name="Obraz 7" descr="received_1396195834325576.jpeg"/>
          <p:cNvPicPr>
            <a:picLocks noChangeAspect="1"/>
          </p:cNvPicPr>
          <p:nvPr/>
        </p:nvPicPr>
        <p:blipFill>
          <a:blip r:embed="rId2" cstate="print"/>
          <a:srcRect l="30800" t="59450" r="18801" b="8001"/>
          <a:stretch>
            <a:fillRect/>
          </a:stretch>
        </p:blipFill>
        <p:spPr>
          <a:xfrm>
            <a:off x="6960096" y="2852936"/>
            <a:ext cx="4392488" cy="378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162116"/>
            <a:ext cx="12412080" cy="134052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6500"/>
          </a:bodyPr>
          <a:lstStyle/>
          <a:p>
            <a:pPr>
              <a:lnSpc>
                <a:spcPct val="100000"/>
              </a:lnSpc>
            </a:pPr>
            <a:r>
              <a:rPr lang="pl-PL" sz="3600" b="1" strike="noStrike" spc="-1" dirty="0"/>
              <a:t>W</a:t>
            </a:r>
            <a:r>
              <a:rPr lang="pl-PL" sz="3600" b="1" spc="-1" dirty="0"/>
              <a:t>yjazd</a:t>
            </a:r>
            <a:r>
              <a:rPr lang="pl-PL" sz="3600" b="1" strike="noStrike" spc="-1" dirty="0"/>
              <a:t> na staż Erasmus+</a:t>
            </a:r>
          </a:p>
          <a:p>
            <a:pPr>
              <a:lnSpc>
                <a:spcPct val="100000"/>
              </a:lnSpc>
            </a:pPr>
            <a:r>
              <a:rPr lang="pl-PL" sz="3600" b="1" strike="noStrike" spc="-1" dirty="0"/>
              <a:t>10 września 2023</a:t>
            </a:r>
            <a:endParaRPr lang="pl-PL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0" y="1685848"/>
            <a:ext cx="7176120" cy="4392488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3500"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3000" b="0" strike="noStrike" spc="-1" dirty="0"/>
              <a:t>11:45 zbiórka na Placu </a:t>
            </a:r>
            <a:r>
              <a:rPr lang="pl-PL" sz="3000" spc="-1" dirty="0"/>
              <a:t>Z</a:t>
            </a:r>
            <a:r>
              <a:rPr lang="pl-PL" sz="3000" b="0" strike="noStrike" spc="-1" dirty="0"/>
              <a:t>amkowym Lublinie,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000" b="0" strike="noStrike" spc="-1" dirty="0"/>
              <a:t>12:00 wyjazd z Lublina,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000" b="0" strike="noStrike" spc="-1" dirty="0"/>
              <a:t>17:35 wylot z lotniska Warszawa - Modlin</a:t>
            </a: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000" b="0" strike="noStrike" spc="-1" dirty="0"/>
              <a:t>20:45 przylot do Palma de </a:t>
            </a:r>
            <a:r>
              <a:rPr lang="pl-PL" sz="3000" b="0" strike="noStrike" spc="-1" dirty="0" err="1"/>
              <a:t>Mallorca</a:t>
            </a:r>
            <a:endParaRPr lang="pl-PL" sz="3000" b="0" strike="noStrike" spc="-1" dirty="0"/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000" b="0" strike="noStrike" spc="-1" dirty="0"/>
              <a:t>21.30 przyjazd I grupy do </a:t>
            </a:r>
            <a:r>
              <a:rPr lang="pl-PL" sz="3000" b="0" strike="noStrike" spc="-1" dirty="0" err="1"/>
              <a:t>Palmanova</a:t>
            </a:r>
            <a:endParaRPr lang="pl-PL" sz="3000" b="0" strike="noStrike" spc="-1" dirty="0"/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pl-PL" sz="3000" b="0" strike="noStrike" spc="-1" dirty="0"/>
              <a:t>23:30 przyjazd II grupy do Cala </a:t>
            </a:r>
            <a:r>
              <a:rPr lang="pl-PL" sz="3000" b="0" strike="noStrike" spc="-1" dirty="0" err="1"/>
              <a:t>Millor</a:t>
            </a:r>
            <a:endParaRPr lang="pl-PL" sz="3000" b="0" strike="noStrike" spc="-1" dirty="0"/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Obraz 141"/>
          <p:cNvPicPr/>
          <p:nvPr/>
        </p:nvPicPr>
        <p:blipFill>
          <a:blip r:embed="rId2" cstate="print"/>
          <a:srcRect t="11700"/>
          <a:stretch/>
        </p:blipFill>
        <p:spPr>
          <a:xfrm rot="21594600">
            <a:off x="6816056" y="-5985"/>
            <a:ext cx="5465343" cy="5395354"/>
          </a:xfrm>
          <a:prstGeom prst="rect">
            <a:avLst/>
          </a:prstGeom>
          <a:ln>
            <a:noFill/>
          </a:ln>
        </p:spPr>
      </p:pic>
      <p:pic>
        <p:nvPicPr>
          <p:cNvPr id="143" name="Obraz 142"/>
          <p:cNvPicPr/>
          <p:nvPr/>
        </p:nvPicPr>
        <p:blipFill>
          <a:blip r:embed="rId3" cstate="print"/>
          <a:srcRect r="2377" b="19392"/>
          <a:stretch/>
        </p:blipFill>
        <p:spPr>
          <a:xfrm>
            <a:off x="6811820" y="3060000"/>
            <a:ext cx="5620883" cy="379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strike="noStrike" spc="-1" dirty="0">
                <a:latin typeface="Courier New"/>
              </a:rPr>
              <a:t>UCZESTNICY STAŻU</a:t>
            </a:r>
            <a:endParaRPr lang="pl-PL" sz="4400" b="1" strike="noStrike" spc="-1" dirty="0">
              <a:latin typeface="Calibri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-540000" y="1599840"/>
            <a:ext cx="653292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3080" algn="r">
              <a:lnSpc>
                <a:spcPct val="100000"/>
              </a:lnSpc>
              <a:spcBef>
                <a:spcPts val="561"/>
              </a:spcBef>
            </a:pPr>
            <a:r>
              <a:rPr lang="pl-PL" sz="2400" b="0" strike="noStrike" spc="-1" dirty="0">
                <a:latin typeface="+mj-lt"/>
              </a:rPr>
              <a:t>I GRUPA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endParaRPr lang="pl-PL" sz="2400" b="0" strike="noStrike" spc="-1" dirty="0">
              <a:latin typeface="+mj-lt"/>
            </a:endParaRP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800" b="0" strike="noStrike" spc="-1" dirty="0">
                <a:latin typeface="+mj-lt"/>
              </a:rPr>
              <a:t>OPIEKUN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Pani Wicedyrektor Dorota Sokołek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800" b="0" strike="noStrike" spc="-1" dirty="0">
                <a:latin typeface="+mj-lt"/>
              </a:rPr>
              <a:t>UCZESTNICY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Natalia Mróz 4et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Agata Ostrowska 4dt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Mateusz Adamczyk 4dt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Patryk Łbik 4dt</a:t>
            </a:r>
          </a:p>
          <a:p>
            <a:pPr marL="343080" indent="-343080" algn="r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>
                <a:latin typeface="+mj-lt"/>
              </a:rPr>
              <a:t>Krzysztof </a:t>
            </a:r>
            <a:r>
              <a:rPr lang="pl-PL" sz="2400" b="0" strike="noStrike" spc="-1" dirty="0" err="1">
                <a:latin typeface="+mj-lt"/>
              </a:rPr>
              <a:t>Leziak</a:t>
            </a:r>
            <a:r>
              <a:rPr lang="pl-PL" sz="2400" b="0" strike="noStrike" spc="-1" dirty="0">
                <a:latin typeface="+mj-lt"/>
              </a:rPr>
              <a:t> 4dt</a:t>
            </a:r>
          </a:p>
        </p:txBody>
      </p:sp>
      <p:sp>
        <p:nvSpPr>
          <p:cNvPr id="146" name="TextShape 3"/>
          <p:cNvSpPr txBox="1"/>
          <p:nvPr/>
        </p:nvSpPr>
        <p:spPr>
          <a:xfrm>
            <a:off x="6197400" y="1599840"/>
            <a:ext cx="604260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</a:pPr>
            <a:r>
              <a:rPr lang="pl-PL" sz="2400" b="0" strike="noStrike" spc="-1" dirty="0"/>
              <a:t>II GRUPA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endParaRPr lang="pl-PL" sz="2400" b="0" strike="noStrike" spc="-1" dirty="0"/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800" b="0" strike="noStrike" spc="-1" dirty="0"/>
              <a:t>OPIEKUN</a:t>
            </a:r>
            <a:r>
              <a:rPr lang="pl-PL" sz="2400" b="0" strike="noStrike" spc="-1" dirty="0"/>
              <a:t> 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Pani Profesor Renata </a:t>
            </a:r>
            <a:r>
              <a:rPr lang="pl-PL" sz="2400" b="0" strike="noStrike" spc="-1" dirty="0" err="1"/>
              <a:t>Sadurska</a:t>
            </a:r>
            <a:endParaRPr lang="pl-PL" sz="2400" b="0" strike="noStrike" spc="-1" dirty="0"/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800" b="0" strike="noStrike" spc="-1" dirty="0"/>
              <a:t>UCZESTNICY</a:t>
            </a:r>
            <a:r>
              <a:rPr lang="pl-PL" sz="2400" b="0" strike="noStrike" spc="-1" dirty="0"/>
              <a:t> 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Karolina Kowalczyk 4et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Kamila Kowalska 4et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Martyna Drozd 4dt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Matylda Mieczkowska 4dt</a:t>
            </a:r>
          </a:p>
          <a:p>
            <a:pPr marL="343080" indent="-343080">
              <a:lnSpc>
                <a:spcPct val="100000"/>
              </a:lnSpc>
              <a:spcBef>
                <a:spcPts val="420"/>
              </a:spcBef>
            </a:pPr>
            <a:r>
              <a:rPr lang="pl-PL" sz="2400" b="0" strike="noStrike" spc="-1" dirty="0"/>
              <a:t>Wiktoria Dąbek 4dt</a:t>
            </a:r>
          </a:p>
          <a:p>
            <a:pPr marL="343080" indent="-343080">
              <a:lnSpc>
                <a:spcPct val="100000"/>
              </a:lnSpc>
              <a:spcBef>
                <a:spcPts val="561"/>
              </a:spcBef>
            </a:pPr>
            <a:endParaRPr lang="pl-PL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0" y="0"/>
            <a:ext cx="11580840" cy="1416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6500"/>
          </a:bodyPr>
          <a:lstStyle/>
          <a:p>
            <a:pPr>
              <a:lnSpc>
                <a:spcPct val="100000"/>
              </a:lnSpc>
            </a:pPr>
            <a:r>
              <a:rPr lang="pl-PL" sz="3600" b="1" strike="noStrike" spc="-1" dirty="0" err="1">
                <a:solidFill>
                  <a:srgbClr val="000000"/>
                </a:solidFill>
                <a:highlight>
                  <a:srgbClr val="EEEEEE"/>
                </a:highlight>
              </a:rPr>
              <a:t>Palmanova</a:t>
            </a:r>
            <a:r>
              <a:rPr lang="pl-PL" sz="3600" b="1" strike="noStrike" spc="-1" dirty="0">
                <a:solidFill>
                  <a:srgbClr val="000000"/>
                </a:solidFill>
                <a:highlight>
                  <a:srgbClr val="EEEEEE"/>
                </a:highlight>
              </a:rPr>
              <a:t> Hotel</a:t>
            </a:r>
            <a:br>
              <a:rPr sz="3600" b="1" dirty="0"/>
            </a:br>
            <a:r>
              <a:rPr lang="pl-PL" sz="3600" b="1" strike="noStrike" spc="-1" dirty="0">
                <a:solidFill>
                  <a:srgbClr val="000000"/>
                </a:solidFill>
                <a:highlight>
                  <a:srgbClr val="EEEEEE"/>
                </a:highlight>
              </a:rPr>
              <a:t>Son </a:t>
            </a:r>
            <a:r>
              <a:rPr lang="pl-PL" sz="3600" b="1" strike="noStrike" spc="-1" dirty="0" err="1">
                <a:solidFill>
                  <a:srgbClr val="000000"/>
                </a:solidFill>
                <a:highlight>
                  <a:srgbClr val="EEEEEE"/>
                </a:highlight>
              </a:rPr>
              <a:t>Caliu</a:t>
            </a:r>
            <a:r>
              <a:rPr lang="pl-PL" sz="3600" b="1" strike="noStrike" spc="-1" dirty="0">
                <a:solidFill>
                  <a:srgbClr val="000000"/>
                </a:solidFill>
                <a:highlight>
                  <a:srgbClr val="EEEEEE"/>
                </a:highlight>
              </a:rPr>
              <a:t> **** SUP</a:t>
            </a:r>
            <a:endParaRPr lang="pl-PL" sz="3600" b="1" strike="noStrike" spc="-1" dirty="0">
              <a:solidFill>
                <a:srgbClr val="000000"/>
              </a:solidFill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511824" y="116632"/>
            <a:ext cx="7896200" cy="5411871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1500" lnSpcReduction="20000"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spc="-86" dirty="0">
                <a:solidFill>
                  <a:srgbClr val="000000"/>
                </a:solidFill>
                <a:highlight>
                  <a:srgbClr val="EEEEEE"/>
                </a:highlight>
              </a:rPr>
              <a:t>-</a:t>
            </a: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 jest hotelem  </a:t>
            </a:r>
            <a:r>
              <a:rPr lang="pl-PL" sz="2400" spc="-86" dirty="0">
                <a:solidFill>
                  <a:srgbClr val="000000"/>
                </a:solidFill>
                <a:highlight>
                  <a:srgbClr val="EEEEEE"/>
                </a:highlight>
              </a:rPr>
              <a:t>4</a:t>
            </a:r>
            <a:r>
              <a:rPr lang="pl-PL" sz="2400" b="1" spc="-1" dirty="0">
                <a:solidFill>
                  <a:srgbClr val="000000"/>
                </a:solidFill>
                <a:highlight>
                  <a:srgbClr val="EEEEEE"/>
                </a:highlight>
              </a:rPr>
              <a:t> *</a:t>
            </a: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 superior o bardzo wysokim standardzie usług.</a:t>
            </a:r>
            <a:endParaRPr lang="pl-PL" sz="2400" b="0" strike="noStrike" spc="-1" dirty="0">
              <a:solidFill>
                <a:srgbClr val="000000"/>
              </a:solidFill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spc="-86" dirty="0">
                <a:solidFill>
                  <a:srgbClr val="000000"/>
                </a:solidFill>
                <a:highlight>
                  <a:srgbClr val="EEEEEE"/>
                </a:highlight>
              </a:rPr>
              <a:t>-</a:t>
            </a: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dysponuje komfortowo wyposażonymi pokojami</a:t>
            </a:r>
            <a:r>
              <a:rPr lang="pl-PL" sz="2400" spc="-86" dirty="0">
                <a:solidFill>
                  <a:srgbClr val="000000"/>
                </a:solidFill>
                <a:highlight>
                  <a:srgbClr val="EEEEEE"/>
                </a:highlight>
              </a:rPr>
              <a:t> </a:t>
            </a: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z widokiem na morze.</a:t>
            </a:r>
            <a:endParaRPr lang="pl-PL" sz="2400" b="0" strike="noStrike" spc="-1" dirty="0">
              <a:solidFill>
                <a:srgbClr val="000000"/>
              </a:solidFill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-restauracja oferuje kuchnię śródziemnomorską i z różnych stron świata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(np. kuchnia włoska, japońska)</a:t>
            </a:r>
            <a:endParaRPr lang="pl-PL" sz="2400" b="0" strike="noStrike" spc="-1" dirty="0">
              <a:solidFill>
                <a:srgbClr val="000000"/>
              </a:solidFill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-Hotel ma do dyspozycji szereg usług dodatkowych :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 SPA, centrum odnowy biologicznej, dwa baseny, siłownia i korty tenisowe.</a:t>
            </a:r>
            <a:endParaRPr lang="pl-PL" sz="2400" b="0" strike="noStrike" spc="-1" dirty="0">
              <a:solidFill>
                <a:srgbClr val="000000"/>
              </a:solidFill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endParaRPr lang="pl-PL" sz="2400" b="0" strike="noStrike" spc="-86" dirty="0">
              <a:solidFill>
                <a:srgbClr val="000000"/>
              </a:solidFill>
              <a:highlight>
                <a:srgbClr val="EEEEEE"/>
              </a:highlight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400" b="0" strike="noStrike" spc="-86" dirty="0">
                <a:solidFill>
                  <a:srgbClr val="000000"/>
                </a:solidFill>
                <a:highlight>
                  <a:srgbClr val="EEEEEE"/>
                </a:highlight>
              </a:rPr>
              <a:t>W tym hotelu staż odbywali : Agata, Natalia, Mateusz, Krzysiek, Patryk.</a:t>
            </a:r>
            <a:endParaRPr lang="pl-PL" sz="2400" b="0" strike="noStrike" spc="-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608760" y="27432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608760" y="1599840"/>
            <a:ext cx="1097208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strike="noStrike" spc="-1">
                <a:solidFill>
                  <a:srgbClr val="000000"/>
                </a:solidFill>
                <a:latin typeface="Calibri"/>
              </a:rPr>
              <a:t>ZDJECIA Z POKOI</a:t>
            </a:r>
          </a:p>
        </p:txBody>
      </p:sp>
      <p:pic>
        <p:nvPicPr>
          <p:cNvPr id="151" name="Obraz 150"/>
          <p:cNvPicPr/>
          <p:nvPr/>
        </p:nvPicPr>
        <p:blipFill>
          <a:blip r:embed="rId2" cstate="print"/>
          <a:stretch/>
        </p:blipFill>
        <p:spPr>
          <a:xfrm>
            <a:off x="32400" y="3447360"/>
            <a:ext cx="6087600" cy="3422520"/>
          </a:xfrm>
          <a:prstGeom prst="rect">
            <a:avLst/>
          </a:prstGeom>
          <a:ln>
            <a:noFill/>
          </a:ln>
        </p:spPr>
      </p:pic>
      <p:pic>
        <p:nvPicPr>
          <p:cNvPr id="152" name="Obraz 151"/>
          <p:cNvPicPr/>
          <p:nvPr/>
        </p:nvPicPr>
        <p:blipFill>
          <a:blip r:embed="rId3" cstate="print"/>
          <a:stretch/>
        </p:blipFill>
        <p:spPr>
          <a:xfrm>
            <a:off x="6120000" y="3420000"/>
            <a:ext cx="6104520" cy="3463200"/>
          </a:xfrm>
          <a:prstGeom prst="rect">
            <a:avLst/>
          </a:prstGeom>
          <a:ln>
            <a:noFill/>
          </a:ln>
        </p:spPr>
      </p:pic>
      <p:pic>
        <p:nvPicPr>
          <p:cNvPr id="153" name="Obraz 152"/>
          <p:cNvPicPr/>
          <p:nvPr/>
        </p:nvPicPr>
        <p:blipFill>
          <a:blip r:embed="rId4" cstate="print"/>
          <a:stretch/>
        </p:blipFill>
        <p:spPr>
          <a:xfrm>
            <a:off x="0" y="-420480"/>
            <a:ext cx="6300000" cy="3840480"/>
          </a:xfrm>
          <a:prstGeom prst="rect">
            <a:avLst/>
          </a:prstGeom>
          <a:ln>
            <a:noFill/>
          </a:ln>
        </p:spPr>
      </p:pic>
      <p:pic>
        <p:nvPicPr>
          <p:cNvPr id="154" name="Obraz 153"/>
          <p:cNvPicPr/>
          <p:nvPr/>
        </p:nvPicPr>
        <p:blipFill>
          <a:blip r:embed="rId5" cstate="print"/>
          <a:stretch/>
        </p:blipFill>
        <p:spPr>
          <a:xfrm>
            <a:off x="6300000" y="0"/>
            <a:ext cx="5891760" cy="342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-2512080" y="11736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400" b="1" i="1" strike="noStrike" spc="-1" dirty="0">
                <a:latin typeface="Courier New"/>
              </a:rPr>
              <a:t>Restauracja</a:t>
            </a:r>
            <a:endParaRPr lang="pl-PL" sz="4400" b="1" i="1" strike="noStrike" spc="-1" dirty="0">
              <a:latin typeface="Calibri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0" y="1556792"/>
            <a:ext cx="5663952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400" b="0" strike="noStrike" spc="-1" dirty="0">
                <a:latin typeface="+mj-lt"/>
              </a:rPr>
              <a:t>Jednym z działów hotelu, w którym odbywaliśmy staż była restauracja hotelowa</a:t>
            </a:r>
            <a:r>
              <a:rPr lang="pl-PL" sz="2400" spc="-1" dirty="0">
                <a:latin typeface="+mj-lt"/>
              </a:rPr>
              <a:t> gdzie: obsługiwaliśmy </a:t>
            </a:r>
            <a:r>
              <a:rPr lang="pl-PL" sz="2400" b="0" strike="noStrike" spc="-1" dirty="0">
                <a:latin typeface="+mj-lt"/>
              </a:rPr>
              <a:t> gości,  porozumiewaliśmy się z nimi w języku obcym</a:t>
            </a:r>
            <a:r>
              <a:rPr lang="pl-PL" sz="2400" spc="-1" dirty="0">
                <a:latin typeface="+mj-lt"/>
              </a:rPr>
              <a:t>, n</a:t>
            </a:r>
            <a:r>
              <a:rPr lang="pl-PL" sz="2400" b="0" strike="noStrike" spc="-1" dirty="0">
                <a:latin typeface="+mj-lt"/>
              </a:rPr>
              <a:t>akrywaliśmy do stołów na śniadania oraz na kolacje, rejestrowaliśmy gości w restauracji. Pod okiem </a:t>
            </a:r>
            <a:r>
              <a:rPr lang="pl-PL" sz="2400" b="0" strike="noStrike" spc="-1" dirty="0" err="1">
                <a:latin typeface="+mj-lt"/>
              </a:rPr>
              <a:t>Cecilio</a:t>
            </a:r>
            <a:r>
              <a:rPr lang="pl-PL" sz="2400" b="0" strike="noStrike" spc="-1" dirty="0">
                <a:latin typeface="+mj-lt"/>
              </a:rPr>
              <a:t>, kierownika restauracji, nauczyliśmy się jak prawidłowo rozkładać bieliznę stołową oraz prawidłowo serwować gościom napoje.</a:t>
            </a:r>
          </a:p>
        </p:txBody>
      </p:sp>
      <p:pic>
        <p:nvPicPr>
          <p:cNvPr id="157" name="Obraz 156"/>
          <p:cNvPicPr/>
          <p:nvPr/>
        </p:nvPicPr>
        <p:blipFill>
          <a:blip r:embed="rId3" cstate="print"/>
          <a:srcRect t="17105"/>
          <a:stretch/>
        </p:blipFill>
        <p:spPr>
          <a:xfrm>
            <a:off x="5940000" y="0"/>
            <a:ext cx="3396240" cy="3372480"/>
          </a:xfrm>
          <a:prstGeom prst="rect">
            <a:avLst/>
          </a:prstGeom>
          <a:ln>
            <a:noFill/>
          </a:ln>
        </p:spPr>
      </p:pic>
      <p:pic>
        <p:nvPicPr>
          <p:cNvPr id="158" name="Obraz 157"/>
          <p:cNvPicPr/>
          <p:nvPr/>
        </p:nvPicPr>
        <p:blipFill>
          <a:blip r:embed="rId4" cstate="print"/>
          <a:srcRect l="2339" t="8705" r="5058"/>
          <a:stretch/>
        </p:blipFill>
        <p:spPr>
          <a:xfrm>
            <a:off x="9336360" y="0"/>
            <a:ext cx="2855640" cy="3590640"/>
          </a:xfrm>
          <a:prstGeom prst="rect">
            <a:avLst/>
          </a:prstGeom>
          <a:ln>
            <a:noFill/>
          </a:ln>
        </p:spPr>
      </p:pic>
      <p:pic>
        <p:nvPicPr>
          <p:cNvPr id="159" name="Obraz 158"/>
          <p:cNvPicPr/>
          <p:nvPr/>
        </p:nvPicPr>
        <p:blipFill>
          <a:blip r:embed="rId5" cstate="print"/>
          <a:srcRect b="8531"/>
          <a:stretch/>
        </p:blipFill>
        <p:spPr>
          <a:xfrm>
            <a:off x="5963280" y="3356992"/>
            <a:ext cx="6228720" cy="35010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987920" y="297360"/>
            <a:ext cx="10972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l-PL" sz="4400" b="1" i="1" strike="noStrike" spc="-1" dirty="0">
                <a:latin typeface="+mj-lt"/>
              </a:rPr>
              <a:t>Recepcja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263352" y="1412776"/>
            <a:ext cx="5354280" cy="482453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300" b="0" strike="noStrike" spc="-1" dirty="0">
                <a:solidFill>
                  <a:srgbClr val="000000"/>
                </a:solidFill>
                <a:latin typeface="Calibri"/>
              </a:rPr>
              <a:t>   	</a:t>
            </a:r>
            <a:r>
              <a:rPr lang="pl-PL" sz="2300" spc="-1" dirty="0">
                <a:solidFill>
                  <a:srgbClr val="000000"/>
                </a:solidFill>
                <a:latin typeface="+mj-lt"/>
              </a:rPr>
              <a:t>to d</a:t>
            </a:r>
            <a:r>
              <a:rPr lang="pl-PL" sz="2300" b="0" strike="noStrike" spc="-1" dirty="0">
                <a:latin typeface="+mj-lt"/>
              </a:rPr>
              <a:t>ział w hotelu, który był jednym z najbardziej wymagających. Tutaj pod okiem kierownika recepcji Sebastiana, nauczyliśmy się </a:t>
            </a:r>
            <a:r>
              <a:rPr lang="pl-PL" sz="2300" b="0" strike="noStrike" spc="-1" dirty="0" err="1">
                <a:latin typeface="+mj-lt"/>
              </a:rPr>
              <a:t>imbusować</a:t>
            </a:r>
            <a:r>
              <a:rPr lang="pl-PL" sz="2300" b="0" strike="noStrike" spc="-1" dirty="0">
                <a:latin typeface="+mj-lt"/>
              </a:rPr>
              <a:t> karty pokojowe, witać i żegnać gości oraz korzystać z systemu rezerwacyjnego. Do naszych obowiązków należało również kopiowanie dokumentów, udzielanie gościom hotelowym informacji o najbliższej okolicy oraz pomoc w noszeniu walizek.</a:t>
            </a:r>
          </a:p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2300" b="0" strike="noStrike" spc="-1" dirty="0">
                <a:solidFill>
                  <a:schemeClr val="bg2"/>
                </a:solidFill>
                <a:latin typeface="Courier New"/>
              </a:rPr>
              <a:t>     </a:t>
            </a:r>
            <a:endParaRPr lang="pl-PL" sz="2300" b="0" strike="noStrike" spc="-1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162" name="Obraz 161"/>
          <p:cNvPicPr/>
          <p:nvPr/>
        </p:nvPicPr>
        <p:blipFill>
          <a:blip r:embed="rId2" cstate="print"/>
          <a:stretch/>
        </p:blipFill>
        <p:spPr>
          <a:xfrm>
            <a:off x="5519936" y="0"/>
            <a:ext cx="4680520" cy="3501008"/>
          </a:xfrm>
          <a:prstGeom prst="rect">
            <a:avLst/>
          </a:prstGeom>
          <a:ln>
            <a:noFill/>
          </a:ln>
        </p:spPr>
      </p:pic>
      <p:pic>
        <p:nvPicPr>
          <p:cNvPr id="163" name="Obraz 162"/>
          <p:cNvPicPr/>
          <p:nvPr/>
        </p:nvPicPr>
        <p:blipFill>
          <a:blip r:embed="rId3" cstate="print"/>
          <a:stretch/>
        </p:blipFill>
        <p:spPr>
          <a:xfrm>
            <a:off x="7392144" y="3501008"/>
            <a:ext cx="4799856" cy="3356992"/>
          </a:xfrm>
          <a:prstGeom prst="rect">
            <a:avLst/>
          </a:prstGeom>
          <a:ln>
            <a:noFill/>
          </a:ln>
        </p:spPr>
      </p:pic>
      <p:sp>
        <p:nvSpPr>
          <p:cNvPr id="164" name="TextShape 3"/>
          <p:cNvSpPr txBox="1"/>
          <p:nvPr/>
        </p:nvSpPr>
        <p:spPr>
          <a:xfrm>
            <a:off x="9900000" y="540000"/>
            <a:ext cx="1980000" cy="1729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</a:pPr>
            <a:r>
              <a:rPr lang="pl-PL" sz="1600" b="0" strike="noStrike" spc="-1" dirty="0">
                <a:solidFill>
                  <a:srgbClr val="000000"/>
                </a:solidFill>
                <a:latin typeface="Courier New"/>
              </a:rPr>
              <a:t> 	</a:t>
            </a:r>
            <a:r>
              <a:rPr lang="pl-PL" sz="1600" b="0" strike="noStrike" spc="-1" dirty="0">
                <a:solidFill>
                  <a:schemeClr val="bg2"/>
                </a:solidFill>
                <a:latin typeface="Courier New"/>
              </a:rPr>
              <a:t>Na zdjęciu Patryk wraz z Melanie, Stasiem oraz </a:t>
            </a:r>
            <a:r>
              <a:rPr lang="pl-PL" sz="1600" b="0" strike="noStrike" spc="-1" dirty="0" err="1">
                <a:solidFill>
                  <a:schemeClr val="bg2"/>
                </a:solidFill>
                <a:latin typeface="Courier New"/>
              </a:rPr>
              <a:t>Alexem</a:t>
            </a:r>
            <a:endParaRPr lang="pl-PL" sz="1600" b="0" strike="noStrike" spc="-1" dirty="0">
              <a:solidFill>
                <a:schemeClr val="bg2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pl-PL" sz="1600" b="0" strike="noStrike" spc="-1" dirty="0">
              <a:latin typeface="Arial"/>
            </a:endParaRPr>
          </a:p>
        </p:txBody>
      </p:sp>
      <p:pic>
        <p:nvPicPr>
          <p:cNvPr id="3075" name="Picture 3" descr="C:\Users\Szef\AppData\Local\Microsoft\Windows\INetCache\IE\PHMB2287\vintage-phone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0416" y="1772816"/>
            <a:ext cx="2587113" cy="1800200"/>
          </a:xfrm>
          <a:prstGeom prst="rect">
            <a:avLst/>
          </a:prstGeom>
          <a:noFill/>
        </p:spPr>
      </p:pic>
      <p:pic>
        <p:nvPicPr>
          <p:cNvPr id="3076" name="Picture 4" descr="C:\Users\Szef\AppData\Local\Microsoft\Windows\INetCache\IE\3VUG9B62\documents-paper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2825">
            <a:off x="5468434" y="4389221"/>
            <a:ext cx="2160240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1772</Words>
  <Application>Microsoft Office PowerPoint</Application>
  <PresentationFormat>Panoramiczny</PresentationFormat>
  <Paragraphs>135</Paragraphs>
  <Slides>32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 + ,,Zdobywamy kompetencje hotelarskie na poziomie europejskim’’</dc:title>
  <dc:creator>Szef</dc:creator>
  <cp:lastModifiedBy>Dorota Sokołek</cp:lastModifiedBy>
  <cp:revision>74</cp:revision>
  <dcterms:created xsi:type="dcterms:W3CDTF">2023-10-26T18:31:27Z</dcterms:created>
  <dcterms:modified xsi:type="dcterms:W3CDTF">2024-01-25T11:34:36Z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Notes">
    <vt:i4>1</vt:i4>
  </property>
  <property fmtid="{D5CDD505-2E9C-101B-9397-08002B2CF9AE}" pid="4" name="PresentationFormat">
    <vt:lpwstr>Pokaz na ekranie (4:3)</vt:lpwstr>
  </property>
  <property fmtid="{D5CDD505-2E9C-101B-9397-08002B2CF9AE}" pid="5" name="Slides">
    <vt:i4>25</vt:i4>
  </property>
</Properties>
</file>